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312D84-5A48-4A93-BC21-8DCF81E4449C}">
  <a:tblStyle styleId="{EF312D84-5A48-4A93-BC21-8DCF81E4449C}" styleName="Table_0"/>
  <a:tblStyle styleId="{8645CCCE-3954-4B6D-A2A7-FFF006B36C82}" styleName="Table_1"/>
  <a:tblStyle styleId="{74BB734B-EE8C-4D89-A797-5209DB702006}"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3250879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Hi, my name is Kiron Sukesan. My group members are Matthew Hwang and Yinong Wang and we’re working on the At-Home Sleep Staging device. Our Clients are Dr. Lucey and Dr. Ju and our mentor Dr. Moran.</a:t>
            </a:r>
          </a:p>
        </p:txBody>
      </p:sp>
    </p:spTree>
    <p:extLst>
      <p:ext uri="{BB962C8B-B14F-4D97-AF65-F5344CB8AC3E}">
        <p14:creationId xmlns:p14="http://schemas.microsoft.com/office/powerpoint/2010/main" val="2365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So moving on to the second component of our design which is design of the headset. </a:t>
            </a:r>
          </a:p>
          <a:p>
            <a:endParaRPr lang="en"/>
          </a:p>
          <a:p>
            <a:pPr lvl="0" rtl="0">
              <a:buNone/>
            </a:pPr>
            <a:r>
              <a:rPr lang="en"/>
              <a:t>When we considered possible designs for the headset, we had these specifications in mind. </a:t>
            </a:r>
          </a:p>
          <a:p>
            <a:endParaRPr lang="en"/>
          </a:p>
          <a:p>
            <a:pPr lvl="0" rtl="0">
              <a:buNone/>
            </a:pPr>
            <a:r>
              <a:rPr lang="en"/>
              <a:t>Our headset needs to have occipital and frontal lobe coverage and perferable should have access to Cz for reference</a:t>
            </a:r>
          </a:p>
          <a:p>
            <a:endParaRPr lang="en"/>
          </a:p>
          <a:p>
            <a:pPr lvl="0" rtl="0">
              <a:buNone/>
            </a:pPr>
            <a:r>
              <a:rPr lang="en"/>
              <a:t>The intent of our headset is to stabilize the electrodes so they would not fall off during the night</a:t>
            </a:r>
          </a:p>
          <a:p>
            <a:endParaRPr lang="en"/>
          </a:p>
          <a:p>
            <a:pPr lvl="0" rtl="0">
              <a:buNone/>
            </a:pPr>
            <a:r>
              <a:rPr lang="en"/>
              <a:t>Also we wanted to make sure our headset was adjustable to accomadate all head size</a:t>
            </a:r>
          </a:p>
          <a:p>
            <a:endParaRPr lang="en"/>
          </a:p>
          <a:p>
            <a:pPr lvl="0" rtl="0">
              <a:buNone/>
            </a:pPr>
            <a:r>
              <a:rPr lang="en"/>
              <a:t>it should be comfortable</a:t>
            </a:r>
          </a:p>
          <a:p>
            <a:endParaRPr lang="en"/>
          </a:p>
          <a:p>
            <a:pPr lvl="0" rtl="0">
              <a:buNone/>
            </a:pPr>
            <a:r>
              <a:rPr lang="en"/>
              <a:t>easy to use</a:t>
            </a:r>
          </a:p>
          <a:p>
            <a:pPr lvl="0" rtl="0">
              <a:buNone/>
            </a:pPr>
            <a:r>
              <a:rPr lang="en"/>
              <a:t>and minimally invasive </a:t>
            </a:r>
          </a:p>
        </p:txBody>
      </p:sp>
    </p:spTree>
    <p:extLst>
      <p:ext uri="{BB962C8B-B14F-4D97-AF65-F5344CB8AC3E}">
        <p14:creationId xmlns:p14="http://schemas.microsoft.com/office/powerpoint/2010/main" val="54702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In clinical sleep studies individual electrodes are taped to the patient’s head by the sleep technician. They need to be placed correctly so ensure correct coverage. Unfortunately they can fall off during the night. </a:t>
            </a:r>
          </a:p>
        </p:txBody>
      </p:sp>
    </p:spTree>
    <p:extLst>
      <p:ext uri="{BB962C8B-B14F-4D97-AF65-F5344CB8AC3E}">
        <p14:creationId xmlns:p14="http://schemas.microsoft.com/office/powerpoint/2010/main" val="263903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 simplest design solution has actually already been implemented with a similar device called the zeo. By just attaching electrodes to a headband we would get access to both frontal and occipital regions. But, because it is so minimal, this device had problems staying on the patient’s head </a:t>
            </a:r>
          </a:p>
        </p:txBody>
      </p:sp>
    </p:spTree>
    <p:extLst>
      <p:ext uri="{BB962C8B-B14F-4D97-AF65-F5344CB8AC3E}">
        <p14:creationId xmlns:p14="http://schemas.microsoft.com/office/powerpoint/2010/main" val="20411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Another typical way to hold electrodes in place is use an EEG cap. It’s pictured here and it basically covers the whole head and provides excellent coverage and gives good stabliity but it’s not very comfortable. </a:t>
            </a:r>
          </a:p>
        </p:txBody>
      </p:sp>
    </p:spTree>
    <p:extLst>
      <p:ext uri="{BB962C8B-B14F-4D97-AF65-F5344CB8AC3E}">
        <p14:creationId xmlns:p14="http://schemas.microsoft.com/office/powerpoint/2010/main" val="380580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One idea we had to alleviate some of the problems of the single headband was to add a second headband perpendicular to the first that would go below the patients chin to stabilize the electrodes and provide good coverage. This picture isn’t exactly what we had in mind, but it illustrates the idea we’re going for. Use a minimal amount of material while still having sufficient coverage and stability.</a:t>
            </a:r>
          </a:p>
        </p:txBody>
      </p:sp>
    </p:spTree>
    <p:extLst>
      <p:ext uri="{BB962C8B-B14F-4D97-AF65-F5344CB8AC3E}">
        <p14:creationId xmlns:p14="http://schemas.microsoft.com/office/powerpoint/2010/main" val="45689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had several other solutions but for the interest of time i’ll just touch on a few more of them briefly.</a:t>
            </a:r>
          </a:p>
          <a:p>
            <a:endParaRPr lang="en"/>
          </a:p>
          <a:p>
            <a:pPr lvl="0" rtl="0">
              <a:buNone/>
            </a:pPr>
            <a:r>
              <a:rPr lang="en"/>
              <a:t>we considered using a helmet to cover the head, but while this increased stability it seemed very uncomfortable</a:t>
            </a:r>
          </a:p>
          <a:p>
            <a:endParaRPr lang="en"/>
          </a:p>
          <a:p>
            <a:pPr lvl="0" rtl="0">
              <a:buNone/>
            </a:pPr>
            <a:r>
              <a:rPr lang="en"/>
              <a:t>The hammock was a more novel idea of ours where a mesh hammock would be placed on a patients headrest and would hold the patients head suspended slightly in the air. Electrodes would be inbedded in the hammock and would provide occipital coverage</a:t>
            </a:r>
          </a:p>
          <a:p>
            <a:endParaRPr lang="en"/>
          </a:p>
          <a:p>
            <a:pPr>
              <a:buNone/>
            </a:pPr>
            <a:r>
              <a:rPr lang="en"/>
              <a:t>The wraparound Pillow would be cover the back and sides of the patient’s head. the pillow would be strapped around the forehead of the patient and would let you sleep on your side and well as your back. </a:t>
            </a:r>
          </a:p>
        </p:txBody>
      </p:sp>
    </p:spTree>
    <p:extLst>
      <p:ext uri="{BB962C8B-B14F-4D97-AF65-F5344CB8AC3E}">
        <p14:creationId xmlns:p14="http://schemas.microsoft.com/office/powerpoint/2010/main" val="387804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This is our pugh chart for the analysis of our design. For the headset we prioritized ease of use and stabilty and comfort the most. with these weights the double headband seemed to be the best solution. </a:t>
            </a:r>
          </a:p>
        </p:txBody>
      </p:sp>
    </p:spTree>
    <p:extLst>
      <p:ext uri="{BB962C8B-B14F-4D97-AF65-F5344CB8AC3E}">
        <p14:creationId xmlns:p14="http://schemas.microsoft.com/office/powerpoint/2010/main" val="3375483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4878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2404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0790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Before we get started lets have a quick refresher of our the Need and Scope of our project. </a:t>
            </a:r>
          </a:p>
          <a:p>
            <a:endParaRPr lang="en"/>
          </a:p>
          <a:p>
            <a:pPr lvl="0" rtl="0">
              <a:buNone/>
            </a:pPr>
            <a:r>
              <a:rPr lang="en"/>
              <a:t>To paraphrase our scope our project goal is to build an EEG based device that can be used in a home setting that stores EEG data while a patient sleeps</a:t>
            </a:r>
          </a:p>
          <a:p>
            <a:endParaRPr lang="en"/>
          </a:p>
          <a:p>
            <a:pPr>
              <a:buNone/>
            </a:pPr>
            <a:r>
              <a:rPr lang="en"/>
              <a:t>We hope this project will provide a cheaper and more convenient method to gain access to staging information. Hopefully this device can be used a screening tool for patients that are unable or unwilling to perform a clinical sleep study</a:t>
            </a:r>
          </a:p>
        </p:txBody>
      </p:sp>
    </p:spTree>
    <p:extLst>
      <p:ext uri="{BB962C8B-B14F-4D97-AF65-F5344CB8AC3E}">
        <p14:creationId xmlns:p14="http://schemas.microsoft.com/office/powerpoint/2010/main" val="389471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5366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For the design of our device, there were two major components that we looked at. The design of the electrodes that are used to pick up EEG signal and the Design of the headset that will hold these electrodes in place during the night.  These components are mutually exclusive and they were evaluated separately</a:t>
            </a:r>
          </a:p>
        </p:txBody>
      </p:sp>
    </p:spTree>
    <p:extLst>
      <p:ext uri="{BB962C8B-B14F-4D97-AF65-F5344CB8AC3E}">
        <p14:creationId xmlns:p14="http://schemas.microsoft.com/office/powerpoint/2010/main" val="275259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We’ll first look at the electrode design. When we were evaluating different electrodes major criteria we considered was whether.…</a:t>
            </a:r>
          </a:p>
          <a:p>
            <a:endParaRPr lang="en"/>
          </a:p>
          <a:p>
            <a:endParaRPr lang="en"/>
          </a:p>
        </p:txBody>
      </p:sp>
    </p:spTree>
    <p:extLst>
      <p:ext uri="{BB962C8B-B14F-4D97-AF65-F5344CB8AC3E}">
        <p14:creationId xmlns:p14="http://schemas.microsoft.com/office/powerpoint/2010/main" val="229551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Wet electrodes are the standard in EEG</a:t>
            </a:r>
          </a:p>
          <a:p>
            <a:pPr lvl="0" rtl="0">
              <a:buNone/>
            </a:pPr>
            <a:r>
              <a:rPr lang="en"/>
              <a:t>they’re called wet electrodes because they require conductive gel to be placed between the electrode and the surface of the patients skin</a:t>
            </a:r>
          </a:p>
          <a:p>
            <a:pPr lvl="0" rtl="0">
              <a:buNone/>
            </a:pPr>
            <a:r>
              <a:rPr lang="en"/>
              <a:t>Usually a technician applies the gel to ensure proper application. It’s difficult to apply the gel correctly to your own head, because it generally works best if the gel is applied perpendicular to the surface of the scalp.  </a:t>
            </a:r>
          </a:p>
          <a:p>
            <a:pPr lvl="0" rtl="0">
              <a:buNone/>
            </a:pPr>
            <a:r>
              <a:rPr lang="en"/>
              <a:t>Because wet electrodes are so prevalent, they are relatively cheap. For reusable electrodes, they cost about $8-10 dollars. some examples of these are shown on the right. Disposable electrode are about 50 cents</a:t>
            </a:r>
          </a:p>
        </p:txBody>
      </p:sp>
    </p:spTree>
    <p:extLst>
      <p:ext uri="{BB962C8B-B14F-4D97-AF65-F5344CB8AC3E}">
        <p14:creationId xmlns:p14="http://schemas.microsoft.com/office/powerpoint/2010/main" val="125309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Another electrode type are needle electrodes</a:t>
            </a:r>
          </a:p>
          <a:p>
            <a:endParaRPr lang="en"/>
          </a:p>
          <a:p>
            <a:pPr lvl="0" rtl="0">
              <a:buNone/>
            </a:pPr>
            <a:r>
              <a:rPr lang="en"/>
              <a:t>The idea with needle electrodes is to avoid a lot of the impedence caused by the hair and oils the skin by going under the skin. </a:t>
            </a:r>
          </a:p>
          <a:p>
            <a:endParaRPr lang="en"/>
          </a:p>
          <a:p>
            <a:pPr lvl="0" rtl="0">
              <a:buNone/>
            </a:pPr>
            <a:r>
              <a:rPr lang="en"/>
              <a:t>This works in a lab setting with a trained technician, but is very unsafe for patients in their homes.</a:t>
            </a:r>
          </a:p>
          <a:p>
            <a:endParaRPr lang="en"/>
          </a:p>
          <a:p>
            <a:pPr lvl="0" rtl="0">
              <a:buNone/>
            </a:pPr>
            <a:r>
              <a:rPr lang="en"/>
              <a:t>To apply these electrodes you need to pierce skin, which leaves patients suspectible to infection. And to make matters worse, these electrodes can rbeak under the skin if pressure is applied to them. During a night’s sleep this seems like a possibility and therefore caused us some hesitation with this solution</a:t>
            </a:r>
          </a:p>
          <a:p>
            <a:endParaRPr lang="en"/>
          </a:p>
          <a:p>
            <a:pPr lvl="0" rtl="0">
              <a:buNone/>
            </a:pPr>
            <a:r>
              <a:rPr lang="en"/>
              <a:t>Needle electrodes are also not reusable for sterilization purposed and cost about 3 to 20 dollars per electrode. </a:t>
            </a:r>
          </a:p>
        </p:txBody>
      </p:sp>
    </p:spTree>
    <p:extLst>
      <p:ext uri="{BB962C8B-B14F-4D97-AF65-F5344CB8AC3E}">
        <p14:creationId xmlns:p14="http://schemas.microsoft.com/office/powerpoint/2010/main" val="410388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third solution we considered were dry electrodes.</a:t>
            </a:r>
          </a:p>
          <a:p>
            <a:endParaRPr lang="en"/>
          </a:p>
          <a:p>
            <a:pPr lvl="0" rtl="0">
              <a:buNone/>
            </a:pPr>
            <a:r>
              <a:rPr lang="en"/>
              <a:t>For a long time people were looking for a dry electrode that could be used to take EEG data for convenience but the biggest problem was finding a way to get through the patient’s hair, which has very high impedance. Recently the actual solution to this problem has been found. There are a lot of recent patents on dry electrodes but they all follow the same general idea, which is to have extruding pins that can fit through the hair and get in direct contact with the scalp. </a:t>
            </a:r>
          </a:p>
        </p:txBody>
      </p:sp>
    </p:spTree>
    <p:extLst>
      <p:ext uri="{BB962C8B-B14F-4D97-AF65-F5344CB8AC3E}">
        <p14:creationId xmlns:p14="http://schemas.microsoft.com/office/powerpoint/2010/main" val="352809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In consideration of our design dry electrodes look pretty good because they do not require gel, and are much easier to set up than needle or wet electrodes</a:t>
            </a:r>
          </a:p>
          <a:p>
            <a:endParaRPr lang="en"/>
          </a:p>
          <a:p>
            <a:pPr lvl="0" rtl="0">
              <a:buNone/>
            </a:pPr>
            <a:r>
              <a:rPr lang="en"/>
              <a:t>however they are a fairly recent advancement in technology and they they are not commercially produced to they are very expensive to get ahold of. </a:t>
            </a:r>
          </a:p>
          <a:p>
            <a:endParaRPr lang="en"/>
          </a:p>
          <a:p>
            <a:pPr lvl="0" rtl="0">
              <a:buNone/>
            </a:pPr>
            <a:r>
              <a:rPr lang="en"/>
              <a:t>Also because they rely on thin conductive pins, they may be uncomfortable to sleep on. </a:t>
            </a:r>
          </a:p>
          <a:p>
            <a:endParaRPr lang="en"/>
          </a:p>
          <a:p>
            <a:pPr lvl="0" rtl="0">
              <a:buNone/>
            </a:pPr>
            <a:r>
              <a:rPr lang="en"/>
              <a:t>And just to get an idea of cost, the g. sahara electrodes are pictured here and they cost between 300 and 500 dollars for 8 electrodes</a:t>
            </a:r>
          </a:p>
        </p:txBody>
      </p:sp>
    </p:spTree>
    <p:extLst>
      <p:ext uri="{BB962C8B-B14F-4D97-AF65-F5344CB8AC3E}">
        <p14:creationId xmlns:p14="http://schemas.microsoft.com/office/powerpoint/2010/main" val="560438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when we were making the pugh chart we decided to prioritize Safety, comfort and ease of use.  Safety because this is the component our device directly interfacing with the patient, comfort because is it important that patients be able to sleep with the device, otherwise the device would serve no purpose. Easy to use was also prioritized because this device is aimed to be used without any help, unlike a clinical sleep study.</a:t>
            </a:r>
          </a:p>
          <a:p>
            <a:endParaRPr lang="en"/>
          </a:p>
          <a:p>
            <a:pPr lvl="0" rtl="0">
              <a:buNone/>
            </a:pPr>
            <a:r>
              <a:rPr lang="en"/>
              <a:t>And as you can see from this analysis, even though the wet electrodes are cheaper and have a lower impedance, the convenience of the dry electrodes make them worth it.  </a:t>
            </a:r>
          </a:p>
        </p:txBody>
      </p:sp>
    </p:spTree>
    <p:extLst>
      <p:ext uri="{BB962C8B-B14F-4D97-AF65-F5344CB8AC3E}">
        <p14:creationId xmlns:p14="http://schemas.microsoft.com/office/powerpoint/2010/main" val="257000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751679"/>
            <a:ext cx="8229600" cy="4012499"/>
          </a:xfrm>
          <a:prstGeom prst="rect">
            <a:avLst/>
          </a:prstGeom>
          <a:noFill/>
          <a:ln>
            <a:noFill/>
          </a:ln>
        </p:spPr>
        <p:txBody>
          <a:bodyPr lIns="91425" tIns="91425" rIns="91425" bIns="91425" anchor="t" anchorCtr="0"/>
          <a:lstStyle>
            <a:lvl1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1pPr>
            <a:lvl2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2pPr>
            <a:lvl3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3pPr>
            <a:lvl4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4pPr>
            <a:lvl5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5pPr>
            <a:lvl6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6pPr>
            <a:lvl7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7pPr>
            <a:lvl8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8pPr>
            <a:lvl9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457200" y="4955189"/>
            <a:ext cx="8229600" cy="1643400"/>
          </a:xfrm>
          <a:prstGeom prst="rect">
            <a:avLst/>
          </a:prstGeom>
          <a:noFill/>
          <a:ln>
            <a:noFill/>
          </a:ln>
        </p:spPr>
        <p:txBody>
          <a:bodyPr lIns="91425" tIns="91425" rIns="91425" bIns="91425" anchor="t" anchorCtr="0"/>
          <a:lstStyle>
            <a:lvl1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1pPr>
            <a:lvl2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2pPr>
            <a:lvl3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3pPr>
            <a:lvl4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4pPr>
            <a:lvl5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5pPr>
            <a:lvl6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6pPr>
            <a:lvl7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7pPr>
            <a:lvl8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8pPr>
            <a:lvl9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9pPr>
          </a:lstStyle>
          <a:p>
            <a:endParaRPr/>
          </a:p>
        </p:txBody>
      </p:sp>
      <p:cxnSp>
        <p:nvCxnSpPr>
          <p:cNvPr id="11" name="Shape 11"/>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a:endParaRPr/>
          </a:p>
        </p:txBody>
      </p:sp>
      <p:cxnSp>
        <p:nvCxnSpPr>
          <p:cNvPr id="24" name="Shape 24"/>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cxnSp>
        <p:nvCxnSpPr>
          <p:cNvPr id="27" name="Shape 27"/>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50852"/>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iki.engr.illinois.edu/download/attachments/44733160/Cup+Electrode3.jpg?version=1&amp;modificationDate=12923057570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tec.at/var/plain_site/storage/images/media/images/products/g.sahara/gsaharastandard/26514-1-eng-GB/gSAHARAstandard.jp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57200" y="751679"/>
            <a:ext cx="8229600" cy="4012499"/>
          </a:xfrm>
          <a:prstGeom prst="rect">
            <a:avLst/>
          </a:prstGeom>
        </p:spPr>
        <p:txBody>
          <a:bodyPr lIns="91425" tIns="91425" rIns="91425" bIns="91425" anchor="t" anchorCtr="0">
            <a:noAutofit/>
          </a:bodyPr>
          <a:lstStyle/>
          <a:p>
            <a:pPr lvl="0" rtl="0">
              <a:buNone/>
            </a:pPr>
            <a:r>
              <a:rPr lang="en" sz="6000" dirty="0" smtClean="0"/>
              <a:t>At-Home Sleep Staging </a:t>
            </a:r>
            <a:r>
              <a:rPr lang="en" sz="6000" dirty="0"/>
              <a:t>Device</a:t>
            </a:r>
          </a:p>
          <a:p>
            <a:endParaRPr lang="en" sz="6000" dirty="0"/>
          </a:p>
          <a:p>
            <a:endParaRPr lang="en" sz="6000" dirty="0"/>
          </a:p>
          <a:p>
            <a:endParaRPr lang="en" sz="6000" dirty="0"/>
          </a:p>
          <a:p>
            <a:endParaRPr lang="en" sz="6000" dirty="0"/>
          </a:p>
          <a:p>
            <a:endParaRPr lang="en" sz="6000" dirty="0"/>
          </a:p>
          <a:p>
            <a:pPr>
              <a:buNone/>
            </a:pPr>
            <a:r>
              <a:rPr lang="en" sz="3600" dirty="0">
                <a:solidFill>
                  <a:srgbClr val="CC4125"/>
                </a:solidFill>
              </a:rPr>
              <a:t>Progress Presentation</a:t>
            </a:r>
          </a:p>
        </p:txBody>
      </p:sp>
      <p:sp>
        <p:nvSpPr>
          <p:cNvPr id="32" name="Shape 32"/>
          <p:cNvSpPr txBox="1">
            <a:spLocks noGrp="1"/>
          </p:cNvSpPr>
          <p:nvPr>
            <p:ph type="subTitle" idx="1"/>
          </p:nvPr>
        </p:nvSpPr>
        <p:spPr>
          <a:xfrm>
            <a:off x="457200" y="4955189"/>
            <a:ext cx="8229600" cy="1643400"/>
          </a:xfrm>
          <a:prstGeom prst="rect">
            <a:avLst/>
          </a:prstGeom>
        </p:spPr>
        <p:txBody>
          <a:bodyPr lIns="91425" tIns="91425" rIns="91425" bIns="91425" anchor="t" anchorCtr="0">
            <a:noAutofit/>
          </a:bodyPr>
          <a:lstStyle/>
          <a:p>
            <a:pPr lvl="0" rtl="0">
              <a:buNone/>
            </a:pPr>
            <a:r>
              <a:rPr lang="en" sz="2400"/>
              <a:t>Presented by: Kiron Sukesan</a:t>
            </a:r>
          </a:p>
          <a:p>
            <a:pPr lvl="0" rtl="0">
              <a:buNone/>
            </a:pPr>
            <a:r>
              <a:rPr lang="en" sz="2400"/>
              <a:t>Team Members: Matthew Hwang, Yinong Wang</a:t>
            </a:r>
          </a:p>
          <a:p>
            <a:pPr lvl="0" rtl="0">
              <a:buNone/>
            </a:pPr>
            <a:r>
              <a:rPr lang="en" sz="2400"/>
              <a:t>Clients: Dr. Lucey and Dr. Ju</a:t>
            </a:r>
          </a:p>
          <a:p>
            <a:pPr>
              <a:buNone/>
            </a:pPr>
            <a:r>
              <a:rPr lang="en" sz="2400"/>
              <a:t>Mentor: Dr. Moran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Design Specifications for Headset</a:t>
            </a:r>
          </a:p>
        </p:txBody>
      </p:sp>
      <p:sp>
        <p:nvSpPr>
          <p:cNvPr id="95" name="Shape 95"/>
          <p:cNvSpPr txBox="1"/>
          <p:nvPr/>
        </p:nvSpPr>
        <p:spPr>
          <a:xfrm>
            <a:off x="395875" y="1746525"/>
            <a:ext cx="8229600" cy="4712999"/>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a:t>Provides occipital coverage and frontal coverage and preferably access to CZ for reference</a:t>
            </a:r>
          </a:p>
          <a:p>
            <a:pPr marL="457200" lvl="0" indent="-381000" rtl="0">
              <a:buClr>
                <a:srgbClr val="000000"/>
              </a:buClr>
              <a:buSzPct val="100000"/>
              <a:buFont typeface="Arial"/>
              <a:buChar char="●"/>
            </a:pPr>
            <a:r>
              <a:rPr lang="en" sz="2400"/>
              <a:t>Stabilizes electrodes to ensure that they will not fall off during the night</a:t>
            </a:r>
          </a:p>
          <a:p>
            <a:pPr marL="457200" lvl="0" indent="-381000" rtl="0">
              <a:buClr>
                <a:srgbClr val="000000"/>
              </a:buClr>
              <a:buSzPct val="100000"/>
              <a:buFont typeface="Arial"/>
              <a:buChar char="●"/>
            </a:pPr>
            <a:r>
              <a:rPr lang="en" sz="2400"/>
              <a:t>Adjustable for different head sizes</a:t>
            </a:r>
          </a:p>
          <a:p>
            <a:pPr marL="457200" lvl="0" indent="-381000" rtl="0">
              <a:buClr>
                <a:srgbClr val="000000"/>
              </a:buClr>
              <a:buSzPct val="100000"/>
              <a:buFont typeface="Arial"/>
              <a:buChar char="●"/>
            </a:pPr>
            <a:r>
              <a:rPr lang="en" sz="2400"/>
              <a:t>Comfortable</a:t>
            </a:r>
          </a:p>
          <a:p>
            <a:pPr marL="457200" lvl="0" indent="-381000" rtl="0">
              <a:buClr>
                <a:srgbClr val="000000"/>
              </a:buClr>
              <a:buSzPct val="100000"/>
              <a:buFont typeface="Arial"/>
              <a:buChar char="●"/>
            </a:pPr>
            <a:r>
              <a:rPr lang="en" sz="2400"/>
              <a:t>Easy to use</a:t>
            </a:r>
          </a:p>
          <a:p>
            <a:pPr marL="457200" lvl="0" indent="-381000" rtl="0">
              <a:buClr>
                <a:srgbClr val="000000"/>
              </a:buClr>
              <a:buSzPct val="100000"/>
              <a:buFont typeface="Arial"/>
              <a:buChar char="●"/>
            </a:pPr>
            <a:r>
              <a:rPr lang="en" sz="2400"/>
              <a:t>Minimally invasive</a:t>
            </a:r>
          </a:p>
        </p:txBody>
      </p:sp>
      <p:sp>
        <p:nvSpPr>
          <p:cNvPr id="96" name="Shape 96"/>
          <p:cNvSpPr/>
          <p:nvPr/>
        </p:nvSpPr>
        <p:spPr>
          <a:xfrm>
            <a:off x="5778275" y="3441125"/>
            <a:ext cx="2667000" cy="2762250"/>
          </a:xfrm>
          <a:prstGeom prst="rect">
            <a:avLst/>
          </a:prstGeom>
          <a:blipFill>
            <a:blip r:embed="rId3"/>
            <a:stretch>
              <a:fillRect/>
            </a:stretch>
          </a:blipFill>
        </p:spPr>
      </p:sp>
      <p:sp>
        <p:nvSpPr>
          <p:cNvPr id="97" name="Shape 97"/>
          <p:cNvSpPr txBox="1"/>
          <p:nvPr/>
        </p:nvSpPr>
        <p:spPr>
          <a:xfrm>
            <a:off x="5884075" y="6113425"/>
            <a:ext cx="2741400" cy="457200"/>
          </a:xfrm>
          <a:prstGeom prst="rect">
            <a:avLst/>
          </a:prstGeom>
        </p:spPr>
        <p:txBody>
          <a:bodyPr lIns="91425" tIns="91425" rIns="91425" bIns="91425" anchor="t" anchorCtr="0">
            <a:noAutofit/>
          </a:bodyPr>
          <a:lstStyle/>
          <a:p>
            <a:pPr>
              <a:buNone/>
            </a:pPr>
            <a:r>
              <a:rPr lang="en" sz="800"/>
              <a:t>Source: http://www.immrama.org/eeg/electrode.html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Individual Electrodes</a:t>
            </a:r>
          </a:p>
        </p:txBody>
      </p:sp>
      <p:sp>
        <p:nvSpPr>
          <p:cNvPr id="103" name="Shape 103"/>
          <p:cNvSpPr/>
          <p:nvPr/>
        </p:nvSpPr>
        <p:spPr>
          <a:xfrm>
            <a:off x="5053350" y="1643100"/>
            <a:ext cx="3405325" cy="4537849"/>
          </a:xfrm>
          <a:prstGeom prst="rect">
            <a:avLst/>
          </a:prstGeom>
          <a:blipFill>
            <a:blip r:embed="rId3"/>
            <a:stretch>
              <a:fillRect/>
            </a:stretch>
          </a:blipFill>
        </p:spPr>
      </p:sp>
      <p:sp>
        <p:nvSpPr>
          <p:cNvPr id="104" name="Shape 104"/>
          <p:cNvSpPr txBox="1"/>
          <p:nvPr/>
        </p:nvSpPr>
        <p:spPr>
          <a:xfrm>
            <a:off x="4825800" y="6180950"/>
            <a:ext cx="5156699" cy="524699"/>
          </a:xfrm>
          <a:prstGeom prst="rect">
            <a:avLst/>
          </a:prstGeom>
        </p:spPr>
        <p:txBody>
          <a:bodyPr lIns="91425" tIns="91425" rIns="91425" bIns="91425" anchor="t" anchorCtr="0">
            <a:noAutofit/>
          </a:bodyPr>
          <a:lstStyle/>
          <a:p>
            <a:pPr>
              <a:buNone/>
            </a:pPr>
            <a:r>
              <a:rPr lang="en" sz="800"/>
              <a:t>Source: http://glimpseofpeace.blogspot.com/2011/06/prognosis-juvenile-sleep-study.html</a:t>
            </a:r>
          </a:p>
        </p:txBody>
      </p:sp>
      <p:sp>
        <p:nvSpPr>
          <p:cNvPr id="105" name="Shape 105"/>
          <p:cNvSpPr txBox="1"/>
          <p:nvPr/>
        </p:nvSpPr>
        <p:spPr>
          <a:xfrm>
            <a:off x="533700" y="1783125"/>
            <a:ext cx="3987900" cy="4267199"/>
          </a:xfrm>
          <a:prstGeom prst="rect">
            <a:avLst/>
          </a:prstGeom>
        </p:spPr>
        <p:txBody>
          <a:bodyPr lIns="91425" tIns="91425" rIns="91425" bIns="91425" anchor="t" anchorCtr="0">
            <a:noAutofit/>
          </a:bodyPr>
          <a:lstStyle/>
          <a:p>
            <a:pPr marL="457200" lvl="0" indent="-419100" rtl="0">
              <a:buClr>
                <a:srgbClr val="000000"/>
              </a:buClr>
              <a:buSzPct val="100000"/>
              <a:buFont typeface="Arial"/>
              <a:buChar char="●"/>
            </a:pPr>
            <a:r>
              <a:rPr lang="en" sz="3000"/>
              <a:t>Taped to patient’s head</a:t>
            </a:r>
          </a:p>
          <a:p>
            <a:pPr marL="457200" lvl="0" indent="-419100" rtl="0">
              <a:buClr>
                <a:srgbClr val="000000"/>
              </a:buClr>
              <a:buSzPct val="100000"/>
              <a:buFont typeface="Arial"/>
              <a:buChar char="●"/>
            </a:pPr>
            <a:r>
              <a:rPr lang="en" sz="3000"/>
              <a:t>Placed by physician</a:t>
            </a:r>
          </a:p>
          <a:p>
            <a:pPr marL="457200" lvl="0" indent="-419100" rtl="0">
              <a:buClr>
                <a:srgbClr val="000000"/>
              </a:buClr>
              <a:buSzPct val="100000"/>
              <a:buFont typeface="Arial"/>
              <a:buChar char="●"/>
            </a:pPr>
            <a:r>
              <a:rPr lang="en" sz="3000"/>
              <a:t>Easily moved out of place</a:t>
            </a:r>
          </a:p>
          <a:p>
            <a:pPr marL="457200" lvl="0" indent="-419100" rtl="0">
              <a:buClr>
                <a:srgbClr val="000000"/>
              </a:buClr>
              <a:buSzPct val="100000"/>
              <a:buFont typeface="Arial"/>
              <a:buChar char="●"/>
            </a:pPr>
            <a:r>
              <a:rPr lang="en" sz="3000"/>
              <a:t>Wiring issues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Single Headband</a:t>
            </a:r>
          </a:p>
        </p:txBody>
      </p:sp>
      <p:sp>
        <p:nvSpPr>
          <p:cNvPr id="111" name="Shape 111"/>
          <p:cNvSpPr/>
          <p:nvPr/>
        </p:nvSpPr>
        <p:spPr>
          <a:xfrm>
            <a:off x="3958350" y="2128525"/>
            <a:ext cx="4230449" cy="2357075"/>
          </a:xfrm>
          <a:prstGeom prst="rect">
            <a:avLst/>
          </a:prstGeom>
          <a:blipFill>
            <a:blip r:embed="rId3"/>
            <a:stretch>
              <a:fillRect/>
            </a:stretch>
          </a:blipFill>
        </p:spPr>
      </p:sp>
      <p:sp>
        <p:nvSpPr>
          <p:cNvPr id="112" name="Shape 112"/>
          <p:cNvSpPr txBox="1"/>
          <p:nvPr/>
        </p:nvSpPr>
        <p:spPr>
          <a:xfrm>
            <a:off x="4233675" y="4485600"/>
            <a:ext cx="5227799" cy="494700"/>
          </a:xfrm>
          <a:prstGeom prst="rect">
            <a:avLst/>
          </a:prstGeom>
        </p:spPr>
        <p:txBody>
          <a:bodyPr lIns="91425" tIns="91425" rIns="91425" bIns="91425" anchor="t" anchorCtr="0">
            <a:noAutofit/>
          </a:bodyPr>
          <a:lstStyle/>
          <a:p>
            <a:pPr>
              <a:buNone/>
            </a:pPr>
            <a:r>
              <a:rPr lang="en" sz="800"/>
              <a:t>Source: http://www.shinyshiny.tv/zeo-sleep-manager.jpg</a:t>
            </a:r>
          </a:p>
        </p:txBody>
      </p:sp>
      <p:sp>
        <p:nvSpPr>
          <p:cNvPr id="113" name="Shape 113"/>
          <p:cNvSpPr txBox="1"/>
          <p:nvPr/>
        </p:nvSpPr>
        <p:spPr>
          <a:xfrm>
            <a:off x="406700" y="1935525"/>
            <a:ext cx="3551699" cy="4445099"/>
          </a:xfrm>
          <a:prstGeom prst="rect">
            <a:avLst/>
          </a:prstGeom>
        </p:spPr>
        <p:txBody>
          <a:bodyPr lIns="91425" tIns="91425" rIns="91425" bIns="91425" anchor="t" anchorCtr="0">
            <a:noAutofit/>
          </a:bodyPr>
          <a:lstStyle/>
          <a:p>
            <a:pPr marL="457200" lvl="0" indent="-419100" rtl="0">
              <a:buClr>
                <a:srgbClr val="000000"/>
              </a:buClr>
              <a:buSzPct val="100000"/>
              <a:buFont typeface="Arial"/>
              <a:buChar char="●"/>
            </a:pPr>
            <a:r>
              <a:rPr lang="en" sz="3000"/>
              <a:t>Very simple</a:t>
            </a:r>
          </a:p>
          <a:p>
            <a:pPr marL="457200" lvl="0" indent="-419100" rtl="0">
              <a:buClr>
                <a:srgbClr val="000000"/>
              </a:buClr>
              <a:buSzPct val="100000"/>
              <a:buFont typeface="Arial"/>
              <a:buChar char="●"/>
            </a:pPr>
            <a:r>
              <a:rPr lang="en" sz="3000"/>
              <a:t>Has a tendency to fall off during the night</a:t>
            </a:r>
          </a:p>
          <a:p>
            <a:pPr marL="457200" lvl="0" indent="-419100">
              <a:buClr>
                <a:srgbClr val="000000"/>
              </a:buClr>
              <a:buSzPct val="100000"/>
              <a:buFont typeface="Arial"/>
              <a:buChar char="●"/>
            </a:pPr>
            <a:r>
              <a:rPr lang="en" sz="3000"/>
              <a:t>Frontal and occipital coverage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EEG Cap</a:t>
            </a:r>
          </a:p>
        </p:txBody>
      </p:sp>
      <p:sp>
        <p:nvSpPr>
          <p:cNvPr id="119" name="Shape 119"/>
          <p:cNvSpPr txBox="1"/>
          <p:nvPr/>
        </p:nvSpPr>
        <p:spPr>
          <a:xfrm>
            <a:off x="4432125" y="5770925"/>
            <a:ext cx="4125900" cy="684000"/>
          </a:xfrm>
          <a:prstGeom prst="rect">
            <a:avLst/>
          </a:prstGeom>
        </p:spPr>
        <p:txBody>
          <a:bodyPr lIns="91425" tIns="91425" rIns="91425" bIns="91425" anchor="t" anchorCtr="0">
            <a:noAutofit/>
          </a:bodyPr>
          <a:lstStyle/>
          <a:p>
            <a:pPr>
              <a:buNone/>
            </a:pPr>
            <a:r>
              <a:rPr lang="en" sz="800"/>
              <a:t>http://blog.sciencemuseum.org.uk/talkscience/files/2012/04/EEG-Cap.jpg</a:t>
            </a:r>
          </a:p>
        </p:txBody>
      </p:sp>
      <p:sp>
        <p:nvSpPr>
          <p:cNvPr id="120" name="Shape 120"/>
          <p:cNvSpPr txBox="1"/>
          <p:nvPr/>
        </p:nvSpPr>
        <p:spPr>
          <a:xfrm>
            <a:off x="762300" y="1884725"/>
            <a:ext cx="3176099" cy="3886200"/>
          </a:xfrm>
          <a:prstGeom prst="rect">
            <a:avLst/>
          </a:prstGeom>
        </p:spPr>
        <p:txBody>
          <a:bodyPr lIns="91425" tIns="91425" rIns="91425" bIns="91425" anchor="t" anchorCtr="0">
            <a:noAutofit/>
          </a:bodyPr>
          <a:lstStyle/>
          <a:p>
            <a:pPr marL="457200" lvl="0" indent="-419100" rtl="0">
              <a:buClr>
                <a:srgbClr val="000000"/>
              </a:buClr>
              <a:buSzPct val="100000"/>
              <a:buFont typeface="Arial"/>
              <a:buChar char="●"/>
            </a:pPr>
            <a:r>
              <a:rPr lang="en" sz="3000"/>
              <a:t>Excellent coverage</a:t>
            </a:r>
          </a:p>
          <a:p>
            <a:pPr marL="457200" lvl="0" indent="-419100" rtl="0">
              <a:buClr>
                <a:srgbClr val="000000"/>
              </a:buClr>
              <a:buSzPct val="100000"/>
              <a:buFont typeface="Arial"/>
              <a:buChar char="●"/>
            </a:pPr>
            <a:r>
              <a:rPr lang="en" sz="3000"/>
              <a:t>Good stability during the night</a:t>
            </a:r>
          </a:p>
          <a:p>
            <a:pPr marL="457200" lvl="0" indent="-419100">
              <a:buClr>
                <a:srgbClr val="000000"/>
              </a:buClr>
              <a:buSzPct val="100000"/>
              <a:buFont typeface="Arial"/>
              <a:buChar char="●"/>
            </a:pPr>
            <a:r>
              <a:rPr lang="en" sz="3000"/>
              <a:t>Not very comfortable</a:t>
            </a:r>
          </a:p>
        </p:txBody>
      </p:sp>
      <p:sp>
        <p:nvSpPr>
          <p:cNvPr id="121" name="Shape 121"/>
          <p:cNvSpPr/>
          <p:nvPr/>
        </p:nvSpPr>
        <p:spPr>
          <a:xfrm>
            <a:off x="4179400" y="1884732"/>
            <a:ext cx="4891250" cy="3886199"/>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Double Headband</a:t>
            </a:r>
          </a:p>
        </p:txBody>
      </p:sp>
      <p:sp>
        <p:nvSpPr>
          <p:cNvPr id="127" name="Shape 127"/>
          <p:cNvSpPr/>
          <p:nvPr/>
        </p:nvSpPr>
        <p:spPr>
          <a:xfrm>
            <a:off x="4730425" y="1643000"/>
            <a:ext cx="3679350" cy="3742949"/>
          </a:xfrm>
          <a:prstGeom prst="rect">
            <a:avLst/>
          </a:prstGeom>
          <a:blipFill>
            <a:blip r:embed="rId3"/>
            <a:stretch>
              <a:fillRect/>
            </a:stretch>
          </a:blipFill>
        </p:spPr>
      </p:sp>
      <p:sp>
        <p:nvSpPr>
          <p:cNvPr id="128" name="Shape 128"/>
          <p:cNvSpPr txBox="1"/>
          <p:nvPr/>
        </p:nvSpPr>
        <p:spPr>
          <a:xfrm>
            <a:off x="4730412" y="5385950"/>
            <a:ext cx="3956399" cy="457200"/>
          </a:xfrm>
          <a:prstGeom prst="rect">
            <a:avLst/>
          </a:prstGeom>
        </p:spPr>
        <p:txBody>
          <a:bodyPr lIns="91425" tIns="91425" rIns="91425" bIns="91425" anchor="t" anchorCtr="0">
            <a:noAutofit/>
          </a:bodyPr>
          <a:lstStyle/>
          <a:p>
            <a:pPr>
              <a:buNone/>
            </a:pPr>
            <a:r>
              <a:rPr lang="en" sz="800"/>
              <a:t>Sources: http://bio-medical.com/products/neuroband-19-channel-qeeg-headband.html</a:t>
            </a:r>
          </a:p>
        </p:txBody>
      </p:sp>
      <p:sp>
        <p:nvSpPr>
          <p:cNvPr id="129" name="Shape 129"/>
          <p:cNvSpPr txBox="1"/>
          <p:nvPr/>
        </p:nvSpPr>
        <p:spPr>
          <a:xfrm>
            <a:off x="345725" y="1840950"/>
            <a:ext cx="3956399" cy="4002300"/>
          </a:xfrm>
          <a:prstGeom prst="rect">
            <a:avLst/>
          </a:prstGeom>
        </p:spPr>
        <p:txBody>
          <a:bodyPr lIns="91425" tIns="91425" rIns="91425" bIns="91425" anchor="t" anchorCtr="0">
            <a:noAutofit/>
          </a:bodyPr>
          <a:lstStyle/>
          <a:p>
            <a:pPr marL="457200" lvl="0" indent="-419100" rtl="0">
              <a:buClr>
                <a:srgbClr val="000000"/>
              </a:buClr>
              <a:buSzPct val="100000"/>
              <a:buFont typeface="Arial"/>
              <a:buChar char="●"/>
            </a:pPr>
            <a:r>
              <a:rPr lang="en" sz="3000"/>
              <a:t>Provides frontal, occipital and access to CZ</a:t>
            </a:r>
          </a:p>
          <a:p>
            <a:pPr marL="457200" lvl="0" indent="-419100" rtl="0">
              <a:buClr>
                <a:srgbClr val="000000"/>
              </a:buClr>
              <a:buSzPct val="100000"/>
              <a:buFont typeface="Arial"/>
              <a:buChar char="●"/>
            </a:pPr>
            <a:r>
              <a:rPr lang="en" sz="3000"/>
              <a:t>minimally invasive</a:t>
            </a:r>
          </a:p>
          <a:p>
            <a:pPr marL="457200" lvl="0" indent="-419100" rtl="0">
              <a:buClr>
                <a:srgbClr val="000000"/>
              </a:buClr>
              <a:buSzPct val="100000"/>
              <a:buFont typeface="Arial"/>
              <a:buChar char="●"/>
            </a:pPr>
            <a:r>
              <a:rPr lang="en" sz="3000"/>
              <a:t>Relatively comfortable</a:t>
            </a:r>
          </a:p>
          <a:p>
            <a:pPr marL="457200" lvl="0" indent="-419100">
              <a:buClr>
                <a:srgbClr val="000000"/>
              </a:buClr>
              <a:buSzPct val="100000"/>
              <a:buFont typeface="Arial"/>
              <a:buChar char="●"/>
            </a:pPr>
            <a:r>
              <a:rPr lang="en" sz="3000"/>
              <a:t>Fairly stable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Other Solutions</a:t>
            </a:r>
          </a:p>
        </p:txBody>
      </p:sp>
      <p:sp>
        <p:nvSpPr>
          <p:cNvPr id="135" name="Shape 135"/>
          <p:cNvSpPr txBox="1"/>
          <p:nvPr/>
        </p:nvSpPr>
        <p:spPr>
          <a:xfrm>
            <a:off x="527650" y="1840950"/>
            <a:ext cx="7858499" cy="4493099"/>
          </a:xfrm>
          <a:prstGeom prst="rect">
            <a:avLst/>
          </a:prstGeom>
        </p:spPr>
        <p:txBody>
          <a:bodyPr lIns="91425" tIns="91425" rIns="91425" bIns="91425" anchor="t" anchorCtr="0">
            <a:noAutofit/>
          </a:bodyPr>
          <a:lstStyle/>
          <a:p>
            <a:pPr marL="457200" lvl="0" indent="-419100" rtl="0">
              <a:buClr>
                <a:srgbClr val="000000"/>
              </a:buClr>
              <a:buSzPct val="100000"/>
              <a:buFont typeface="Arial"/>
              <a:buChar char="●"/>
            </a:pPr>
            <a:r>
              <a:rPr lang="en" sz="3000"/>
              <a:t>Helmet to cover entire head</a:t>
            </a:r>
          </a:p>
          <a:p>
            <a:pPr marL="914400" lvl="1" indent="-419100" rtl="0">
              <a:buClr>
                <a:srgbClr val="000000"/>
              </a:buClr>
              <a:buSzPct val="100000"/>
              <a:buFont typeface="Arial"/>
              <a:buChar char="○"/>
            </a:pPr>
            <a:r>
              <a:rPr lang="en" sz="3000"/>
              <a:t>Very stable but not comfortable</a:t>
            </a:r>
          </a:p>
          <a:p>
            <a:pPr marL="457200" lvl="0" indent="-419100" rtl="0">
              <a:buClr>
                <a:srgbClr val="000000"/>
              </a:buClr>
              <a:buSzPct val="100000"/>
              <a:buFont typeface="Arial"/>
              <a:buChar char="●"/>
            </a:pPr>
            <a:r>
              <a:rPr lang="en" sz="3000"/>
              <a:t>Hammock</a:t>
            </a:r>
          </a:p>
          <a:p>
            <a:pPr marL="914400" lvl="1" indent="-419100" rtl="0">
              <a:buClr>
                <a:srgbClr val="000000"/>
              </a:buClr>
              <a:buSzPct val="100000"/>
              <a:buFont typeface="Arial"/>
              <a:buChar char="○"/>
            </a:pPr>
            <a:r>
              <a:rPr lang="en" sz="3000"/>
              <a:t>Holds the patients head in place</a:t>
            </a:r>
          </a:p>
          <a:p>
            <a:pPr marL="457200" lvl="0" indent="-419100" rtl="0">
              <a:buClr>
                <a:srgbClr val="000000"/>
              </a:buClr>
              <a:buSzPct val="100000"/>
              <a:buFont typeface="Arial"/>
              <a:buChar char="●"/>
            </a:pPr>
            <a:r>
              <a:rPr lang="en" sz="3000"/>
              <a:t>Wraparound Pillow</a:t>
            </a:r>
          </a:p>
          <a:p>
            <a:pPr marL="914400" lvl="1" indent="-419100">
              <a:buClr>
                <a:srgbClr val="000000"/>
              </a:buClr>
              <a:buSzPct val="100000"/>
              <a:buFont typeface="Arial"/>
              <a:buChar char="○"/>
            </a:pPr>
            <a:r>
              <a:rPr lang="en" sz="3000"/>
              <a:t>cushioning on three sides of the head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Pugh Chart for Headset Design </a:t>
            </a:r>
          </a:p>
        </p:txBody>
      </p:sp>
      <p:graphicFrame>
        <p:nvGraphicFramePr>
          <p:cNvPr id="141" name="Shape 141"/>
          <p:cNvGraphicFramePr/>
          <p:nvPr/>
        </p:nvGraphicFramePr>
        <p:xfrm>
          <a:off x="47182" y="1994850"/>
          <a:ext cx="9031125" cy="3242862"/>
        </p:xfrm>
        <a:graphic>
          <a:graphicData uri="http://schemas.openxmlformats.org/drawingml/2006/table">
            <a:tbl>
              <a:tblPr>
                <a:noFill/>
                <a:tableStyleId>{8645CCCE-3954-4B6D-A2A7-FFF006B36C82}</a:tableStyleId>
              </a:tblPr>
              <a:tblGrid>
                <a:gridCol w="1221200"/>
                <a:gridCol w="751900"/>
                <a:gridCol w="1064375"/>
                <a:gridCol w="892075"/>
                <a:gridCol w="681975"/>
                <a:gridCol w="838200"/>
                <a:gridCol w="828675"/>
                <a:gridCol w="914400"/>
                <a:gridCol w="943575"/>
                <a:gridCol w="894750"/>
              </a:tblGrid>
              <a:tr h="323850">
                <a:tc>
                  <a:txBody>
                    <a:bodyPr/>
                    <a:lstStyle/>
                    <a:p>
                      <a:pPr lvl="0" algn="ctr" rtl="0">
                        <a:lnSpc>
                          <a:spcPct val="115000"/>
                        </a:lnSpc>
                        <a:buNone/>
                      </a:pPr>
                      <a:r>
                        <a:rPr lang="en">
                          <a:latin typeface="Calibri"/>
                          <a:ea typeface="Calibri"/>
                          <a:cs typeface="Calibri"/>
                          <a:sym typeface="Calibri"/>
                        </a:rPr>
                        <a:t>Category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Weight</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Wraparound Pillow</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Single Headband</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EEG Cap</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Helmet</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Beanie</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Double Headband</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Individual Electrodes</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Hammock</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solidFill>
                      <a:srgbClr val="FFE599"/>
                    </a:solidFill>
                  </a:tcPr>
                </a:tc>
              </a:tr>
              <a:tr h="0">
                <a:tc>
                  <a:txBody>
                    <a:bodyPr/>
                    <a:lstStyle/>
                    <a:p>
                      <a:pPr lvl="0" algn="ctr" rtl="0">
                        <a:lnSpc>
                          <a:spcPct val="115000"/>
                        </a:lnSpc>
                        <a:buNone/>
                      </a:pPr>
                      <a:r>
                        <a:rPr lang="en">
                          <a:latin typeface="Calibri"/>
                          <a:ea typeface="Calibri"/>
                          <a:cs typeface="Calibri"/>
                          <a:sym typeface="Calibri"/>
                        </a:rPr>
                        <a:t>Comfort</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6</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Stability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5</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6</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Adjustability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5</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6</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05225">
                <a:tc>
                  <a:txBody>
                    <a:bodyPr/>
                    <a:lstStyle/>
                    <a:p>
                      <a:pPr lvl="0" algn="ctr" rtl="0">
                        <a:lnSpc>
                          <a:spcPct val="115000"/>
                        </a:lnSpc>
                        <a:buNone/>
                      </a:pPr>
                      <a:r>
                        <a:rPr lang="en">
                          <a:latin typeface="Calibri"/>
                          <a:ea typeface="Calibri"/>
                          <a:cs typeface="Calibri"/>
                          <a:sym typeface="Calibri"/>
                        </a:rPr>
                        <a:t>Ease of Use</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3</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5</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Coverage</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5</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6</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5</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Total</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EA9999"/>
                    </a:solidFill>
                  </a:tcPr>
                </a:tc>
                <a:tc>
                  <a:txBody>
                    <a:bodyPr/>
                    <a:lstStyle/>
                    <a:p>
                      <a:endParaRP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284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353</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334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281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284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b="1">
                          <a:latin typeface="Calibri"/>
                          <a:ea typeface="Calibri"/>
                          <a:cs typeface="Calibri"/>
                          <a:sym typeface="Calibri"/>
                        </a:rPr>
                        <a:t>393</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149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252</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Specific Design</a:t>
            </a:r>
          </a:p>
        </p:txBody>
      </p:sp>
      <p:sp>
        <p:nvSpPr>
          <p:cNvPr id="147" name="Shape 147"/>
          <p:cNvSpPr txBox="1"/>
          <p:nvPr/>
        </p:nvSpPr>
        <p:spPr>
          <a:xfrm>
            <a:off x="620225" y="1802575"/>
            <a:ext cx="4820399" cy="4587000"/>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a:solidFill>
                  <a:schemeClr val="dk1"/>
                </a:solidFill>
              </a:rPr>
              <a:t>Circuitry on the top of the head</a:t>
            </a:r>
          </a:p>
          <a:p>
            <a:pPr marL="914400" lvl="1" indent="-381000" rtl="0">
              <a:buClr>
                <a:srgbClr val="000000"/>
              </a:buClr>
              <a:buSzPct val="100000"/>
              <a:buFont typeface="Arial"/>
              <a:buChar char="○"/>
            </a:pPr>
            <a:r>
              <a:rPr lang="en" sz="2400"/>
              <a:t>Flash Memory</a:t>
            </a:r>
          </a:p>
          <a:p>
            <a:pPr marL="1371600" lvl="2" indent="-381000" rtl="0">
              <a:buClr>
                <a:srgbClr val="000000"/>
              </a:buClr>
              <a:buSzPct val="100000"/>
              <a:buFont typeface="Arial"/>
              <a:buChar char="■"/>
            </a:pPr>
            <a:r>
              <a:rPr lang="en" sz="2400"/>
              <a:t>2 GBs</a:t>
            </a:r>
          </a:p>
          <a:p>
            <a:pPr marL="1371600" lvl="2" indent="-381000" rtl="0">
              <a:buClr>
                <a:srgbClr val="000000"/>
              </a:buClr>
              <a:buSzPct val="100000"/>
              <a:buFont typeface="Arial"/>
              <a:buChar char="■"/>
            </a:pPr>
            <a:r>
              <a:rPr lang="en" sz="2400"/>
              <a:t>micro SD</a:t>
            </a:r>
          </a:p>
          <a:p>
            <a:pPr marL="914400" lvl="1" indent="-381000" rtl="0">
              <a:buClr>
                <a:srgbClr val="000000"/>
              </a:buClr>
              <a:buSzPct val="100000"/>
              <a:buFont typeface="Arial"/>
              <a:buChar char="○"/>
            </a:pPr>
            <a:r>
              <a:rPr lang="en" sz="2400"/>
              <a:t>Arduino</a:t>
            </a:r>
          </a:p>
          <a:p>
            <a:pPr marL="457200" lvl="0" indent="-381000" rtl="0">
              <a:buClr>
                <a:srgbClr val="000000"/>
              </a:buClr>
              <a:buSzPct val="100000"/>
              <a:buFont typeface="Arial"/>
              <a:buChar char="●"/>
            </a:pPr>
            <a:r>
              <a:rPr lang="en" sz="2400"/>
              <a:t>Dry Electrodes</a:t>
            </a:r>
          </a:p>
          <a:p>
            <a:pPr marL="914400" lvl="1" indent="-381000" rtl="0">
              <a:buClr>
                <a:srgbClr val="000000"/>
              </a:buClr>
              <a:buSzPct val="100000"/>
              <a:buFont typeface="Arial"/>
              <a:buChar char="○"/>
            </a:pPr>
            <a:r>
              <a:rPr lang="en" sz="2400"/>
              <a:t>Many options</a:t>
            </a:r>
          </a:p>
          <a:p>
            <a:pPr marL="914400" lvl="1" indent="-381000" rtl="0">
              <a:buClr>
                <a:srgbClr val="000000"/>
              </a:buClr>
              <a:buSzPct val="100000"/>
              <a:buFont typeface="Arial"/>
              <a:buChar char="○"/>
            </a:pPr>
            <a:r>
              <a:rPr lang="en" sz="2400"/>
              <a:t>3D printing for prototyping</a:t>
            </a:r>
          </a:p>
          <a:p>
            <a:pPr marL="457200" lvl="0" indent="-381000" rtl="0">
              <a:buClr>
                <a:srgbClr val="000000"/>
              </a:buClr>
              <a:buSzPct val="100000"/>
              <a:buFont typeface="Arial"/>
              <a:buChar char="●"/>
            </a:pPr>
            <a:r>
              <a:rPr lang="en" sz="2400"/>
              <a:t>ADS1299 Instrumental Amplifier</a:t>
            </a:r>
          </a:p>
          <a:p>
            <a:endParaRPr lang="en" sz="2400"/>
          </a:p>
          <a:p>
            <a:endParaRPr lang="en" sz="2400"/>
          </a:p>
        </p:txBody>
      </p:sp>
      <p:sp>
        <p:nvSpPr>
          <p:cNvPr id="148" name="Shape 148"/>
          <p:cNvSpPr/>
          <p:nvPr/>
        </p:nvSpPr>
        <p:spPr>
          <a:xfrm>
            <a:off x="5606500" y="1611550"/>
            <a:ext cx="2618875" cy="2492999"/>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Design Schedule</a:t>
            </a:r>
          </a:p>
        </p:txBody>
      </p:sp>
      <p:sp>
        <p:nvSpPr>
          <p:cNvPr id="154" name="Shape 154"/>
          <p:cNvSpPr/>
          <p:nvPr/>
        </p:nvSpPr>
        <p:spPr>
          <a:xfrm>
            <a:off x="914400" y="2000350"/>
            <a:ext cx="7315200" cy="3905250"/>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Team Responsibilities</a:t>
            </a:r>
          </a:p>
        </p:txBody>
      </p:sp>
      <p:sp>
        <p:nvSpPr>
          <p:cNvPr id="160" name="Shape 160"/>
          <p:cNvSpPr txBox="1"/>
          <p:nvPr/>
        </p:nvSpPr>
        <p:spPr>
          <a:xfrm>
            <a:off x="638650" y="1847150"/>
            <a:ext cx="8152800" cy="4401900"/>
          </a:xfrm>
          <a:prstGeom prst="rect">
            <a:avLst/>
          </a:prstGeom>
        </p:spPr>
        <p:txBody>
          <a:bodyPr lIns="91425" tIns="91425" rIns="91425" bIns="91425" anchor="t" anchorCtr="0">
            <a:noAutofit/>
          </a:bodyPr>
          <a:lstStyle/>
          <a:p>
            <a:endParaRPr/>
          </a:p>
        </p:txBody>
      </p:sp>
      <p:graphicFrame>
        <p:nvGraphicFramePr>
          <p:cNvPr id="161" name="Shape 161"/>
          <p:cNvGraphicFramePr/>
          <p:nvPr/>
        </p:nvGraphicFramePr>
        <p:xfrm>
          <a:off x="1527925" y="1847150"/>
          <a:ext cx="5689600" cy="3840480"/>
        </p:xfrm>
        <a:graphic>
          <a:graphicData uri="http://schemas.openxmlformats.org/drawingml/2006/table">
            <a:tbl>
              <a:tblPr>
                <a:noFill/>
                <a:tableStyleId>{74BB734B-EE8C-4D89-A797-5209DB702006}</a:tableStyleId>
              </a:tblPr>
              <a:tblGrid>
                <a:gridCol w="1555750"/>
                <a:gridCol w="1327150"/>
                <a:gridCol w="1393825"/>
                <a:gridCol w="1412875"/>
              </a:tblGrid>
              <a:tr h="0">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lvl="0" algn="ctr" rtl="0">
                        <a:buNone/>
                      </a:pPr>
                      <a:r>
                        <a:rPr lang="en" sz="1200" b="1"/>
                        <a:t>Yinong</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9FC5E8"/>
                    </a:solidFill>
                  </a:tcPr>
                </a:tc>
                <a:tc>
                  <a:txBody>
                    <a:bodyPr/>
                    <a:lstStyle/>
                    <a:p>
                      <a:pPr lvl="0" algn="ctr" rtl="0">
                        <a:buNone/>
                      </a:pPr>
                      <a:r>
                        <a:rPr lang="en" sz="1200" b="1"/>
                        <a:t>Matthew</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9FC5E8"/>
                    </a:solidFill>
                  </a:tcPr>
                </a:tc>
                <a:tc>
                  <a:txBody>
                    <a:bodyPr/>
                    <a:lstStyle/>
                    <a:p>
                      <a:pPr lvl="0" algn="ctr" rtl="0">
                        <a:buNone/>
                      </a:pPr>
                      <a:r>
                        <a:rPr lang="en" sz="1200" b="1"/>
                        <a:t>Kiron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9FC5E8"/>
                    </a:solidFill>
                  </a:tcPr>
                </a:tc>
              </a:tr>
              <a:tr h="0">
                <a:tc>
                  <a:txBody>
                    <a:bodyPr/>
                    <a:lstStyle/>
                    <a:p>
                      <a:pPr lvl="0" algn="ctr" rtl="0">
                        <a:buNone/>
                      </a:pPr>
                      <a:r>
                        <a:rPr lang="en" sz="1200"/>
                        <a:t>Webmaster</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Electrical Circuit Design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Component Sources</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Structural Design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Signal Design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Electrode Design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Mentor Liaison</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buNone/>
                      </a:pPr>
                      <a:r>
                        <a:rPr lang="en" sz="1200"/>
                        <a:t>Structural Modeling</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EA9999"/>
                    </a:solidFill>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 </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buNone/>
                      </a:pPr>
                      <a:r>
                        <a:rPr lang="en" sz="1200"/>
                        <a:t>X</a:t>
                      </a:r>
                    </a:p>
                  </a:txBody>
                  <a:tcPr marL="101600" marR="101600" marT="101600" marB="10160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Project Overview and Need</a:t>
            </a:r>
          </a:p>
        </p:txBody>
      </p:sp>
      <p:sp>
        <p:nvSpPr>
          <p:cNvPr id="38" name="Shape 3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Scope</a:t>
            </a:r>
          </a:p>
          <a:p>
            <a:pPr marL="914400" lvl="1" indent="-381000" rtl="0">
              <a:buClr>
                <a:schemeClr val="dk1"/>
              </a:buClr>
              <a:buSzPct val="80000"/>
              <a:buFont typeface="Courier New"/>
              <a:buChar char="o"/>
            </a:pPr>
            <a:r>
              <a:rPr lang="en"/>
              <a:t>Design an EEG-based device for use in a home setting</a:t>
            </a:r>
          </a:p>
          <a:p>
            <a:pPr marL="914400" lvl="1" indent="-381000" rtl="0">
              <a:buClr>
                <a:schemeClr val="dk1"/>
              </a:buClr>
              <a:buSzPct val="80000"/>
              <a:buFont typeface="Courier New"/>
              <a:buChar char="o"/>
            </a:pPr>
            <a:r>
              <a:rPr lang="en"/>
              <a:t>Can accurately record and store sleep EEG data over the course of multiple nights.</a:t>
            </a:r>
          </a:p>
          <a:p>
            <a:pPr marL="914400" lvl="1" indent="-381000" rtl="0">
              <a:buClr>
                <a:schemeClr val="dk1"/>
              </a:buClr>
              <a:buSzPct val="80000"/>
              <a:buFont typeface="Courier New"/>
              <a:buChar char="o"/>
            </a:pPr>
            <a:r>
              <a:rPr lang="en"/>
              <a:t>must incorporate occipital lobe EEG </a:t>
            </a:r>
          </a:p>
          <a:p>
            <a:pPr marL="457200" lvl="0" indent="-381000" rtl="0">
              <a:buClr>
                <a:schemeClr val="dk1"/>
              </a:buClr>
              <a:buSzPct val="166666"/>
              <a:buFont typeface="Arial"/>
              <a:buChar char="•"/>
            </a:pPr>
            <a:r>
              <a:rPr lang="en" sz="2400"/>
              <a:t>Need</a:t>
            </a:r>
          </a:p>
          <a:p>
            <a:pPr marL="914400" lvl="1" indent="-381000" rtl="0">
              <a:buClr>
                <a:schemeClr val="dk1"/>
              </a:buClr>
              <a:buSzPct val="80000"/>
              <a:buFont typeface="Courier New"/>
              <a:buChar char="o"/>
            </a:pPr>
            <a:r>
              <a:rPr lang="en"/>
              <a:t>A cheaper and more convenient solution to sleep staging information</a:t>
            </a:r>
          </a:p>
          <a:p>
            <a:pPr marL="1371600" lvl="2" indent="-381000" rtl="0">
              <a:buClr>
                <a:schemeClr val="dk1"/>
              </a:buClr>
              <a:buSzPct val="80000"/>
              <a:buFont typeface="Wingdings"/>
              <a:buChar char="§"/>
            </a:pPr>
            <a:r>
              <a:rPr lang="en"/>
              <a:t>as opposed to a clinical sleep study</a:t>
            </a:r>
          </a:p>
          <a:p>
            <a:pPr marL="914400" lvl="1" indent="-381000" rtl="0">
              <a:buClr>
                <a:schemeClr val="dk1"/>
              </a:buClr>
              <a:buSzPct val="80000"/>
              <a:buFont typeface="Courier New"/>
              <a:buChar char="o"/>
            </a:pPr>
            <a:r>
              <a:rPr lang="en"/>
              <a:t>Access a greater patient population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Two Components of Design</a:t>
            </a:r>
          </a:p>
        </p:txBody>
      </p:sp>
      <p:sp>
        <p:nvSpPr>
          <p:cNvPr id="44" name="Shape 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Electrode Design</a:t>
            </a:r>
          </a:p>
          <a:p>
            <a:pPr marL="914400" lvl="1" indent="-381000" rtl="0">
              <a:buClr>
                <a:schemeClr val="dk1"/>
              </a:buClr>
              <a:buSzPct val="80000"/>
              <a:buFont typeface="Courier New"/>
              <a:buChar char="o"/>
            </a:pPr>
            <a:r>
              <a:rPr lang="en"/>
              <a:t>Interface with the skin</a:t>
            </a:r>
          </a:p>
          <a:p>
            <a:pPr marL="457200" lvl="0" indent="-419100" rtl="0">
              <a:buClr>
                <a:schemeClr val="dk1"/>
              </a:buClr>
              <a:buSzPct val="166666"/>
              <a:buFont typeface="Arial"/>
              <a:buChar char="•"/>
            </a:pPr>
            <a:r>
              <a:rPr lang="en"/>
              <a:t>Headset Design</a:t>
            </a:r>
          </a:p>
          <a:p>
            <a:pPr marL="914400" lvl="1" indent="-381000">
              <a:buClr>
                <a:schemeClr val="dk1"/>
              </a:buClr>
              <a:buSzPct val="80000"/>
              <a:buFont typeface="Courier New"/>
              <a:buChar char="o"/>
            </a:pPr>
            <a:r>
              <a:rPr lang="en"/>
              <a:t>For placement and stability of the electrodes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Design Specifications For Electrodes</a:t>
            </a:r>
          </a:p>
        </p:txBody>
      </p:sp>
      <p:sp>
        <p:nvSpPr>
          <p:cNvPr id="50" name="Shape 5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Electrode-to-skin impedance of less than 50 kΩ</a:t>
            </a:r>
          </a:p>
          <a:p>
            <a:pPr marL="457200" lvl="0" indent="-419100" rtl="0">
              <a:buClr>
                <a:schemeClr val="dk1"/>
              </a:buClr>
              <a:buSzPct val="166666"/>
              <a:buFont typeface="Arial"/>
              <a:buChar char="•"/>
            </a:pPr>
            <a:r>
              <a:rPr lang="en"/>
              <a:t>Comfortable</a:t>
            </a:r>
          </a:p>
          <a:p>
            <a:pPr marL="914400" lvl="1" indent="-381000" rtl="0">
              <a:buClr>
                <a:schemeClr val="dk1"/>
              </a:buClr>
              <a:buSzPct val="80000"/>
              <a:buFont typeface="Courier New"/>
              <a:buChar char="o"/>
            </a:pPr>
            <a:r>
              <a:rPr lang="en"/>
              <a:t>Directly interfacing with the skin</a:t>
            </a:r>
          </a:p>
          <a:p>
            <a:pPr marL="457200" lvl="0" indent="-419100" rtl="0">
              <a:buClr>
                <a:schemeClr val="dk1"/>
              </a:buClr>
              <a:buSzPct val="166666"/>
              <a:buFont typeface="Arial"/>
              <a:buChar char="•"/>
            </a:pPr>
            <a:r>
              <a:rPr lang="en"/>
              <a:t>Easy to use</a:t>
            </a:r>
          </a:p>
          <a:p>
            <a:pPr marL="914400" lvl="1" indent="-381000" rtl="0">
              <a:buClr>
                <a:schemeClr val="dk1"/>
              </a:buClr>
              <a:buSzPct val="80000"/>
              <a:buFont typeface="Courier New"/>
              <a:buChar char="o"/>
            </a:pPr>
            <a:r>
              <a:rPr lang="en"/>
              <a:t>Patients will be unsupervised when using the devices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Wet Electrodes</a:t>
            </a:r>
          </a:p>
        </p:txBody>
      </p:sp>
      <p:sp>
        <p:nvSpPr>
          <p:cNvPr id="56" name="Shape 56"/>
          <p:cNvSpPr txBox="1">
            <a:spLocks noGrp="1"/>
          </p:cNvSpPr>
          <p:nvPr>
            <p:ph type="body" idx="1"/>
          </p:nvPr>
        </p:nvSpPr>
        <p:spPr>
          <a:xfrm>
            <a:off x="457200" y="1600200"/>
            <a:ext cx="3976800" cy="4810199"/>
          </a:xfrm>
          <a:prstGeom prst="rect">
            <a:avLst/>
          </a:prstGeom>
        </p:spPr>
        <p:txBody>
          <a:bodyPr lIns="91425" tIns="91425" rIns="91425" bIns="91425" anchor="t" anchorCtr="0">
            <a:noAutofit/>
          </a:bodyPr>
          <a:lstStyle/>
          <a:p>
            <a:pPr marL="457200" lvl="0" indent="-368300" rtl="0">
              <a:buClr>
                <a:schemeClr val="dk1"/>
              </a:buClr>
              <a:buSzPct val="166666"/>
              <a:buFont typeface="Arial"/>
              <a:buChar char="•"/>
            </a:pPr>
            <a:r>
              <a:rPr lang="en" sz="2200"/>
              <a:t>Typically used in EEG applications</a:t>
            </a:r>
          </a:p>
          <a:p>
            <a:pPr marL="457200" lvl="0" indent="-368300" rtl="0">
              <a:buClr>
                <a:schemeClr val="dk1"/>
              </a:buClr>
              <a:buSzPct val="166666"/>
              <a:buFont typeface="Arial"/>
              <a:buChar char="•"/>
            </a:pPr>
            <a:r>
              <a:rPr lang="en" sz="2200"/>
              <a:t>Relatively low cost</a:t>
            </a:r>
          </a:p>
          <a:p>
            <a:pPr marL="914400" lvl="1" indent="-368300" rtl="0">
              <a:buClr>
                <a:schemeClr val="dk1"/>
              </a:buClr>
              <a:buSzPct val="100000"/>
              <a:buFont typeface="Courier New"/>
              <a:buChar char="o"/>
            </a:pPr>
            <a:r>
              <a:rPr lang="en" sz="2200"/>
              <a:t>Reusable ($8-10/electrode)</a:t>
            </a:r>
          </a:p>
          <a:p>
            <a:pPr marL="914400" lvl="1" indent="-368300" rtl="0">
              <a:buClr>
                <a:schemeClr val="dk1"/>
              </a:buClr>
              <a:buSzPct val="100000"/>
              <a:buFont typeface="Courier New"/>
              <a:buChar char="o"/>
            </a:pPr>
            <a:r>
              <a:rPr lang="en" sz="2200"/>
              <a:t>Gel needs to be replaced</a:t>
            </a:r>
          </a:p>
          <a:p>
            <a:pPr marL="457200" lvl="0" indent="-368300" rtl="0">
              <a:buClr>
                <a:schemeClr val="dk1"/>
              </a:buClr>
              <a:buSzPct val="166666"/>
              <a:buFont typeface="Arial"/>
              <a:buChar char="•"/>
            </a:pPr>
            <a:r>
              <a:rPr lang="en" sz="2200"/>
              <a:t>Require gel placement for conductivity through the hair</a:t>
            </a:r>
          </a:p>
          <a:p>
            <a:pPr marL="914400" lvl="1" indent="-368300" rtl="0">
              <a:buClr>
                <a:schemeClr val="dk1"/>
              </a:buClr>
              <a:buSzPct val="100000"/>
              <a:buFont typeface="Courier New"/>
              <a:buChar char="o"/>
            </a:pPr>
            <a:r>
              <a:rPr lang="en" sz="2200"/>
              <a:t>Trained technician</a:t>
            </a:r>
          </a:p>
          <a:p>
            <a:pPr marL="457200" lvl="0" indent="-368300" rtl="0">
              <a:buClr>
                <a:schemeClr val="dk1"/>
              </a:buClr>
              <a:buSzPct val="166666"/>
              <a:buFont typeface="Arial"/>
              <a:buChar char="•"/>
            </a:pPr>
            <a:r>
              <a:rPr lang="en" sz="2200"/>
              <a:t>Patients would be sleeping with gel</a:t>
            </a:r>
          </a:p>
          <a:p>
            <a:pPr marL="914400" lvl="1" indent="-368300" rtl="0">
              <a:buClr>
                <a:schemeClr val="dk1"/>
              </a:buClr>
              <a:buSzPct val="100000"/>
              <a:buFont typeface="Courier New"/>
              <a:buChar char="o"/>
            </a:pPr>
            <a:r>
              <a:rPr lang="en" sz="2200"/>
              <a:t>Uncomfortable</a:t>
            </a:r>
          </a:p>
        </p:txBody>
      </p:sp>
      <p:sp>
        <p:nvSpPr>
          <p:cNvPr id="57" name="Shape 57"/>
          <p:cNvSpPr txBox="1"/>
          <p:nvPr/>
        </p:nvSpPr>
        <p:spPr>
          <a:xfrm>
            <a:off x="4734875" y="5993975"/>
            <a:ext cx="3657600" cy="457200"/>
          </a:xfrm>
          <a:prstGeom prst="rect">
            <a:avLst/>
          </a:prstGeom>
        </p:spPr>
        <p:txBody>
          <a:bodyPr lIns="91425" tIns="91425" rIns="91425" bIns="91425" anchor="t" anchorCtr="0">
            <a:noAutofit/>
          </a:bodyPr>
          <a:lstStyle/>
          <a:p>
            <a:pPr>
              <a:buNone/>
            </a:pPr>
            <a:r>
              <a:rPr lang="en" sz="800"/>
              <a:t>Source: </a:t>
            </a:r>
            <a:r>
              <a:rPr lang="en" sz="800" u="sng">
                <a:solidFill>
                  <a:schemeClr val="hlink"/>
                </a:solidFill>
                <a:hlinkClick r:id="rId3"/>
              </a:rPr>
              <a:t>https://wiki.engr.illinois.edu/download/attachments/44733160/Cup+Electrode3.jpg?version=1&amp;modificationDate=1292305757000</a:t>
            </a:r>
          </a:p>
        </p:txBody>
      </p:sp>
      <p:sp>
        <p:nvSpPr>
          <p:cNvPr id="58" name="Shape 58"/>
          <p:cNvSpPr/>
          <p:nvPr/>
        </p:nvSpPr>
        <p:spPr>
          <a:xfrm>
            <a:off x="4440550" y="1649199"/>
            <a:ext cx="4246249" cy="4344775"/>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Needle Electrodes</a:t>
            </a:r>
          </a:p>
        </p:txBody>
      </p:sp>
      <p:sp>
        <p:nvSpPr>
          <p:cNvPr id="64" name="Shape 64"/>
          <p:cNvSpPr txBox="1">
            <a:spLocks noGrp="1"/>
          </p:cNvSpPr>
          <p:nvPr>
            <p:ph type="body" idx="1"/>
          </p:nvPr>
        </p:nvSpPr>
        <p:spPr>
          <a:xfrm>
            <a:off x="457200" y="1600200"/>
            <a:ext cx="5302800" cy="4967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A lot of impedance is due to oils on the surface of the skin and hair</a:t>
            </a:r>
          </a:p>
          <a:p>
            <a:pPr marL="914400" lvl="1" indent="-381000" rtl="0">
              <a:buClr>
                <a:schemeClr val="dk1"/>
              </a:buClr>
              <a:buSzPct val="80000"/>
              <a:buFont typeface="Courier New"/>
              <a:buChar char="o"/>
            </a:pPr>
            <a:r>
              <a:rPr lang="en"/>
              <a:t>Needle electrodes eliminate this by going under the epidermal layer of the skin</a:t>
            </a:r>
          </a:p>
          <a:p>
            <a:pPr marL="457200" lvl="0" indent="-381000" rtl="0">
              <a:buClr>
                <a:schemeClr val="dk1"/>
              </a:buClr>
              <a:buSzPct val="166666"/>
              <a:buFont typeface="Arial"/>
              <a:buChar char="•"/>
            </a:pPr>
            <a:r>
              <a:rPr lang="en" sz="2400"/>
              <a:t>Difficult for patients to apply themselves</a:t>
            </a:r>
          </a:p>
          <a:p>
            <a:pPr marL="457200" lvl="0" indent="-381000" rtl="0">
              <a:buClr>
                <a:schemeClr val="dk1"/>
              </a:buClr>
              <a:buSzPct val="166666"/>
              <a:buFont typeface="Arial"/>
              <a:buChar char="•"/>
            </a:pPr>
            <a:r>
              <a:rPr lang="en" sz="2400"/>
              <a:t>Because piercing the skin</a:t>
            </a:r>
          </a:p>
          <a:p>
            <a:pPr marL="914400" lvl="1" indent="-381000" rtl="0">
              <a:buClr>
                <a:schemeClr val="dk1"/>
              </a:buClr>
              <a:buSzPct val="80000"/>
              <a:buFont typeface="Courier New"/>
              <a:buChar char="o"/>
            </a:pPr>
            <a:r>
              <a:rPr lang="en"/>
              <a:t>Prone to Infection</a:t>
            </a:r>
          </a:p>
          <a:p>
            <a:pPr marL="457200" lvl="0" indent="-381000" rtl="0">
              <a:buClr>
                <a:schemeClr val="dk1"/>
              </a:buClr>
              <a:buSzPct val="166666"/>
              <a:buFont typeface="Arial"/>
              <a:buChar char="•"/>
            </a:pPr>
            <a:r>
              <a:rPr lang="en" sz="2400"/>
              <a:t>Unsafe to sleep on, can break easily</a:t>
            </a:r>
          </a:p>
          <a:p>
            <a:pPr marL="457200" lvl="0" indent="-381000" rtl="0">
              <a:buClr>
                <a:schemeClr val="dk1"/>
              </a:buClr>
              <a:buSzPct val="166666"/>
              <a:buFont typeface="Arial"/>
              <a:buChar char="•"/>
            </a:pPr>
            <a:r>
              <a:rPr lang="en" sz="2400"/>
              <a:t>Non reusable ($3-20/electrode)</a:t>
            </a:r>
          </a:p>
        </p:txBody>
      </p:sp>
      <p:sp>
        <p:nvSpPr>
          <p:cNvPr id="65" name="Shape 65"/>
          <p:cNvSpPr/>
          <p:nvPr/>
        </p:nvSpPr>
        <p:spPr>
          <a:xfrm>
            <a:off x="5294800" y="2865926"/>
            <a:ext cx="3747025" cy="2646600"/>
          </a:xfrm>
          <a:prstGeom prst="rect">
            <a:avLst/>
          </a:prstGeom>
          <a:blipFill>
            <a:blip r:embed="rId3"/>
            <a:stretch>
              <a:fillRect/>
            </a:stretch>
          </a:blipFill>
        </p:spPr>
      </p:sp>
      <p:sp>
        <p:nvSpPr>
          <p:cNvPr id="66" name="Shape 66"/>
          <p:cNvSpPr txBox="1"/>
          <p:nvPr/>
        </p:nvSpPr>
        <p:spPr>
          <a:xfrm>
            <a:off x="5339512" y="5512525"/>
            <a:ext cx="3657600" cy="457200"/>
          </a:xfrm>
          <a:prstGeom prst="rect">
            <a:avLst/>
          </a:prstGeom>
        </p:spPr>
        <p:txBody>
          <a:bodyPr lIns="91425" tIns="91425" rIns="91425" bIns="91425" anchor="t" anchorCtr="0">
            <a:noAutofit/>
          </a:bodyPr>
          <a:lstStyle/>
          <a:p>
            <a:pPr>
              <a:buNone/>
            </a:pPr>
            <a:r>
              <a:rPr lang="en" sz="800"/>
              <a:t>Source: http://rhythmlink.com/uploads/cms/Pictures/PressReleaseImages/2010PressReleaseImages/Bent%20Needles.JPG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1770525" y="3597437"/>
            <a:ext cx="7455499" cy="2840949"/>
          </a:xfrm>
          <a:prstGeom prst="rect">
            <a:avLst/>
          </a:prstGeom>
          <a:blipFill>
            <a:blip r:embed="rId3"/>
            <a:stretch>
              <a:fillRect/>
            </a:stretch>
          </a:blipFill>
          <a:ln>
            <a:noFill/>
          </a:ln>
        </p:spPr>
      </p:sp>
      <p:sp>
        <p:nvSpPr>
          <p:cNvPr id="72" name="Shape 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Dry Electrodes</a:t>
            </a:r>
          </a:p>
        </p:txBody>
      </p:sp>
      <p:sp>
        <p:nvSpPr>
          <p:cNvPr id="73" name="Shape 73"/>
          <p:cNvSpPr txBox="1">
            <a:spLocks noGrp="1"/>
          </p:cNvSpPr>
          <p:nvPr>
            <p:ph type="body" idx="1"/>
          </p:nvPr>
        </p:nvSpPr>
        <p:spPr>
          <a:xfrm>
            <a:off x="298225" y="1969125"/>
            <a:ext cx="2123399" cy="3956099"/>
          </a:xfrm>
          <a:prstGeom prst="rect">
            <a:avLst/>
          </a:prstGeom>
        </p:spPr>
        <p:txBody>
          <a:bodyPr lIns="91425" tIns="91425" rIns="91425" bIns="91425" anchor="t" anchorCtr="0">
            <a:noAutofit/>
          </a:bodyPr>
          <a:lstStyle/>
          <a:p>
            <a:pPr lvl="0" rtl="0">
              <a:buNone/>
            </a:pPr>
            <a:r>
              <a:rPr lang="en" sz="2400"/>
              <a:t>They follow a similar idea:</a:t>
            </a:r>
          </a:p>
          <a:p>
            <a:pPr marL="457200" lvl="0" indent="-381000" rtl="0">
              <a:buClr>
                <a:schemeClr val="dk1"/>
              </a:buClr>
              <a:buSzPct val="166666"/>
              <a:buFont typeface="Arial"/>
              <a:buChar char="•"/>
            </a:pPr>
            <a:r>
              <a:rPr lang="en" sz="2400"/>
              <a:t>Extruding conductive pins that can fit through the hair</a:t>
            </a:r>
          </a:p>
        </p:txBody>
      </p:sp>
      <p:sp>
        <p:nvSpPr>
          <p:cNvPr id="74" name="Shape 74"/>
          <p:cNvSpPr/>
          <p:nvPr/>
        </p:nvSpPr>
        <p:spPr>
          <a:xfrm>
            <a:off x="6145650" y="1552311"/>
            <a:ext cx="2123250" cy="2237349"/>
          </a:xfrm>
          <a:prstGeom prst="rect">
            <a:avLst/>
          </a:prstGeom>
          <a:blipFill>
            <a:blip r:embed="rId4"/>
            <a:stretch>
              <a:fillRect/>
            </a:stretch>
          </a:blipFill>
          <a:ln>
            <a:noFill/>
          </a:ln>
        </p:spPr>
      </p:sp>
      <p:sp>
        <p:nvSpPr>
          <p:cNvPr id="75" name="Shape 75"/>
          <p:cNvSpPr/>
          <p:nvPr/>
        </p:nvSpPr>
        <p:spPr>
          <a:xfrm>
            <a:off x="3355175" y="1830060"/>
            <a:ext cx="2246675" cy="1681850"/>
          </a:xfrm>
          <a:prstGeom prst="rect">
            <a:avLst/>
          </a:prstGeom>
          <a:blipFill>
            <a:blip r:embed="rId5"/>
            <a:stretch>
              <a:fillRect/>
            </a:stretch>
          </a:blipFill>
        </p:spPr>
      </p:sp>
      <p:sp>
        <p:nvSpPr>
          <p:cNvPr id="76" name="Shape 76"/>
          <p:cNvSpPr txBox="1"/>
          <p:nvPr/>
        </p:nvSpPr>
        <p:spPr>
          <a:xfrm>
            <a:off x="1839050" y="6289475"/>
            <a:ext cx="6674700" cy="446099"/>
          </a:xfrm>
          <a:prstGeom prst="rect">
            <a:avLst/>
          </a:prstGeom>
        </p:spPr>
        <p:txBody>
          <a:bodyPr lIns="91425" tIns="91425" rIns="91425" bIns="91425" anchor="t" anchorCtr="0">
            <a:noAutofit/>
          </a:bodyPr>
          <a:lstStyle/>
          <a:p>
            <a:pPr lvl="0" rtl="0">
              <a:buClr>
                <a:schemeClr val="dk1"/>
              </a:buClr>
              <a:buSzPct val="137500"/>
              <a:buFont typeface="Arial"/>
              <a:buNone/>
            </a:pPr>
            <a:r>
              <a:rPr lang="en" sz="800">
                <a:solidFill>
                  <a:schemeClr val="dk1"/>
                </a:solidFill>
              </a:rPr>
              <a:t>Sources: </a:t>
            </a:r>
            <a:r>
              <a:rPr lang="en" sz="800" u="sng">
                <a:solidFill>
                  <a:schemeClr val="hlink"/>
                </a:solidFill>
                <a:hlinkClick r:id="rId6"/>
              </a:rPr>
              <a:t>http://www.gtec.at/var/plain_site/storage/images/media/images/products/g.sahara/gsaharastandard/26514-1-eng-GB/gSAHARAstandard.jpg</a:t>
            </a:r>
            <a:r>
              <a:rPr lang="en" sz="800">
                <a:solidFill>
                  <a:schemeClr val="dk1"/>
                </a:solidFill>
              </a:rPr>
              <a:t> </a:t>
            </a:r>
          </a:p>
          <a:p>
            <a:endParaRPr lang="en" sz="800">
              <a:solidFill>
                <a:schemeClr val="dk1"/>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68300" rtl="0">
              <a:buClr>
                <a:schemeClr val="dk1"/>
              </a:buClr>
              <a:buSzPct val="100000"/>
              <a:buFont typeface="Arial"/>
              <a:buChar char="●"/>
            </a:pPr>
            <a:r>
              <a:rPr lang="en" sz="2200"/>
              <a:t>Do not require gel</a:t>
            </a:r>
          </a:p>
          <a:p>
            <a:pPr marL="914400" lvl="1" indent="-368300" rtl="0">
              <a:buClr>
                <a:schemeClr val="dk1"/>
              </a:buClr>
              <a:buSzPct val="100000"/>
              <a:buFont typeface="Arial"/>
              <a:buChar char="○"/>
            </a:pPr>
            <a:r>
              <a:rPr lang="en" sz="2200"/>
              <a:t>Easier to set up than wet and needle electrodes</a:t>
            </a:r>
          </a:p>
          <a:p>
            <a:pPr marL="457200" lvl="0" indent="-368300" rtl="0">
              <a:buClr>
                <a:schemeClr val="dk1"/>
              </a:buClr>
              <a:buSzPct val="100000"/>
              <a:buFont typeface="Arial"/>
              <a:buChar char="●"/>
            </a:pPr>
            <a:r>
              <a:rPr lang="en" sz="2200"/>
              <a:t>Completely Reusable</a:t>
            </a:r>
          </a:p>
          <a:p>
            <a:pPr marL="457200" lvl="0" indent="-368300" rtl="0">
              <a:buClr>
                <a:schemeClr val="dk1"/>
              </a:buClr>
              <a:buSzPct val="100000"/>
              <a:buFont typeface="Arial"/>
              <a:buChar char="●"/>
            </a:pPr>
            <a:r>
              <a:rPr lang="en" sz="2200"/>
              <a:t>Fairly recent advancement in technology</a:t>
            </a:r>
          </a:p>
          <a:p>
            <a:pPr marL="914400" lvl="1" indent="-368300" rtl="0">
              <a:buClr>
                <a:schemeClr val="dk1"/>
              </a:buClr>
              <a:buSzPct val="100000"/>
              <a:buFont typeface="Arial"/>
              <a:buChar char="○"/>
            </a:pPr>
            <a:r>
              <a:rPr lang="en" sz="2200"/>
              <a:t>Not commercially available and will be more expensive</a:t>
            </a:r>
          </a:p>
          <a:p>
            <a:pPr marL="457200" lvl="0" indent="-368300" rtl="0">
              <a:buClr>
                <a:schemeClr val="dk1"/>
              </a:buClr>
              <a:buSzPct val="100000"/>
              <a:buFont typeface="Arial"/>
              <a:buChar char="●"/>
            </a:pPr>
            <a:r>
              <a:rPr lang="en" sz="2200"/>
              <a:t>For the g.SAHARA dry electrode</a:t>
            </a:r>
          </a:p>
          <a:p>
            <a:pPr marL="914400" lvl="1" indent="-368300" rtl="0">
              <a:buClr>
                <a:schemeClr val="dk1"/>
              </a:buClr>
              <a:buSzPct val="100000"/>
              <a:buFont typeface="Arial"/>
              <a:buChar char="○"/>
            </a:pPr>
            <a:r>
              <a:rPr lang="en" sz="2200"/>
              <a:t>the cost for the system is approximately $300-500 for 8 electrodes</a:t>
            </a:r>
          </a:p>
          <a:p>
            <a:pPr marL="457200" lvl="0" indent="-368300" rtl="0">
              <a:buClr>
                <a:schemeClr val="dk1"/>
              </a:buClr>
              <a:buSzPct val="100000"/>
              <a:buFont typeface="Arial"/>
              <a:buChar char="●"/>
            </a:pPr>
            <a:r>
              <a:rPr lang="en" sz="2200"/>
              <a:t>Pins are thin and though flexible, they may be uncomfortable to sleep directly on</a:t>
            </a:r>
          </a:p>
        </p:txBody>
      </p:sp>
      <p:sp>
        <p:nvSpPr>
          <p:cNvPr id="82" name="Shape 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Dry Electrodes</a:t>
            </a:r>
          </a:p>
        </p:txBody>
      </p:sp>
      <p:sp>
        <p:nvSpPr>
          <p:cNvPr id="83" name="Shape 83"/>
          <p:cNvSpPr txBox="1"/>
          <p:nvPr/>
        </p:nvSpPr>
        <p:spPr>
          <a:xfrm>
            <a:off x="4874773" y="6034500"/>
            <a:ext cx="3745800" cy="457200"/>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Electrode Pugh Chart</a:t>
            </a:r>
          </a:p>
        </p:txBody>
      </p:sp>
      <p:graphicFrame>
        <p:nvGraphicFramePr>
          <p:cNvPr id="89" name="Shape 89"/>
          <p:cNvGraphicFramePr/>
          <p:nvPr/>
        </p:nvGraphicFramePr>
        <p:xfrm>
          <a:off x="1714500" y="2343425"/>
          <a:ext cx="5715000" cy="3242862"/>
        </p:xfrm>
        <a:graphic>
          <a:graphicData uri="http://schemas.openxmlformats.org/drawingml/2006/table">
            <a:tbl>
              <a:tblPr>
                <a:noFill/>
                <a:tableStyleId>{EF312D84-5A48-4A93-BC21-8DCF81E4449C}</a:tableStyleId>
              </a:tblPr>
              <a:tblGrid>
                <a:gridCol w="1143000"/>
                <a:gridCol w="1143000"/>
                <a:gridCol w="1143000"/>
                <a:gridCol w="1143000"/>
                <a:gridCol w="1143000"/>
              </a:tblGrid>
              <a:tr h="0">
                <a:tc>
                  <a:txBody>
                    <a:bodyPr/>
                    <a:lstStyle/>
                    <a:p>
                      <a:pPr lvl="0" algn="ctr" rtl="0">
                        <a:lnSpc>
                          <a:spcPct val="115000"/>
                        </a:lnSpc>
                        <a:buNone/>
                      </a:pPr>
                      <a:r>
                        <a:rPr lang="en">
                          <a:latin typeface="Calibri"/>
                          <a:ea typeface="Calibri"/>
                          <a:cs typeface="Calibri"/>
                          <a:sym typeface="Calibri"/>
                        </a:rPr>
                        <a:t>Category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Weight</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Wet Electrodes</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Needle Electrodes</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E599"/>
                    </a:solidFill>
                  </a:tcPr>
                </a:tc>
                <a:tc>
                  <a:txBody>
                    <a:bodyPr/>
                    <a:lstStyle/>
                    <a:p>
                      <a:pPr lvl="0" algn="ctr" rtl="0">
                        <a:lnSpc>
                          <a:spcPct val="115000"/>
                        </a:lnSpc>
                        <a:buNone/>
                      </a:pPr>
                      <a:r>
                        <a:rPr lang="en">
                          <a:latin typeface="Calibri"/>
                          <a:ea typeface="Calibri"/>
                          <a:cs typeface="Calibri"/>
                          <a:sym typeface="Calibri"/>
                        </a:rPr>
                        <a:t>Dry Electrodes</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E599"/>
                    </a:solidFill>
                  </a:tcPr>
                </a:tc>
              </a:tr>
              <a:tr h="0">
                <a:tc>
                  <a:txBody>
                    <a:bodyPr/>
                    <a:lstStyle/>
                    <a:p>
                      <a:pPr lvl="0" algn="ctr" rtl="0">
                        <a:lnSpc>
                          <a:spcPct val="115000"/>
                        </a:lnSpc>
                        <a:buNone/>
                      </a:pPr>
                      <a:r>
                        <a:rPr lang="en">
                          <a:latin typeface="Calibri"/>
                          <a:ea typeface="Calibri"/>
                          <a:cs typeface="Calibri"/>
                          <a:sym typeface="Calibri"/>
                        </a:rPr>
                        <a:t>Signal Quality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Comfort</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7</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Price</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3</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Ease of Use</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3</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10</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Safety</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8</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algn="ctr" rtl="0">
                        <a:lnSpc>
                          <a:spcPct val="115000"/>
                        </a:lnSpc>
                        <a:buNone/>
                      </a:pPr>
                      <a:r>
                        <a:rPr lang="en">
                          <a:latin typeface="Calibri"/>
                          <a:ea typeface="Calibri"/>
                          <a:cs typeface="Calibri"/>
                          <a:sym typeface="Calibri"/>
                        </a:rPr>
                        <a:t>Total</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EA9999"/>
                    </a:solidFill>
                  </a:tcPr>
                </a:tc>
                <a:tc>
                  <a:txBody>
                    <a:bodyPr/>
                    <a:lstStyle/>
                    <a:p>
                      <a:endParaRP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264</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a:latin typeface="Calibri"/>
                          <a:ea typeface="Calibri"/>
                          <a:cs typeface="Calibri"/>
                          <a:sym typeface="Calibri"/>
                        </a:rPr>
                        <a:t>149</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buNone/>
                      </a:pPr>
                      <a:r>
                        <a:rPr lang="en" b="1">
                          <a:latin typeface="Calibri"/>
                          <a:ea typeface="Calibri"/>
                          <a:cs typeface="Calibri"/>
                          <a:sym typeface="Calibri"/>
                        </a:rPr>
                        <a:t>281</a:t>
                      </a:r>
                    </a:p>
                  </a:txBody>
                  <a:tcPr marL="28575" marR="28575" marT="91425" marB="91425"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theme/theme1.xml><?xml version="1.0" encoding="utf-8"?>
<a:theme xmlns:a="http://schemas.openxmlformats.org/drawingml/2006/main" name="Custom Theme">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On-screen Show (4:3)</PresentationFormat>
  <Paragraphs>314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Custom Theme</vt:lpstr>
      <vt:lpstr>At-Home Sleep Staging Device      Progress Presentation</vt:lpstr>
      <vt:lpstr>Project Overview and Need</vt:lpstr>
      <vt:lpstr>Two Components of Design</vt:lpstr>
      <vt:lpstr>Design Specifications For Electrodes</vt:lpstr>
      <vt:lpstr>Wet Electrodes</vt:lpstr>
      <vt:lpstr>Needle Electrodes</vt:lpstr>
      <vt:lpstr>Dry Electrodes</vt:lpstr>
      <vt:lpstr>Dry Electrodes</vt:lpstr>
      <vt:lpstr>Electrode Pugh Chart</vt:lpstr>
      <vt:lpstr>Design Specifications for Headset</vt:lpstr>
      <vt:lpstr>Individual Electrodes</vt:lpstr>
      <vt:lpstr>Single Headband</vt:lpstr>
      <vt:lpstr>EEG Cap</vt:lpstr>
      <vt:lpstr>Double Headband</vt:lpstr>
      <vt:lpstr>Other Solutions</vt:lpstr>
      <vt:lpstr>Pugh Chart for Headset Design </vt:lpstr>
      <vt:lpstr>Specific Design</vt:lpstr>
      <vt:lpstr>Design Schedule</vt:lpstr>
      <vt:lpstr>Team Responsibilities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At-Home Sleep Staging Device      Progress Presentation</dc:title>
  <cp:lastModifiedBy>Matthew Hwang</cp:lastModifiedBy>
  <cp:revision>1</cp:revision>
  <dcterms:modified xsi:type="dcterms:W3CDTF">2013-11-16T05:05:54Z</dcterms:modified>
</cp:coreProperties>
</file>