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800"/>
    <a:srgbClr val="A21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E914F8-B0A2-46C0-9B25-128008CBAEF5}">
  <a:tblStyle styleId="{5DE914F8-B0A2-46C0-9B25-128008CBAEF5}"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A1ECF719-E88C-492E-80DE-C35933650B28}"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32" autoAdjust="0"/>
  </p:normalViewPr>
  <p:slideViewPr>
    <p:cSldViewPr snapToGrid="0">
      <p:cViewPr varScale="1">
        <p:scale>
          <a:sx n="68" d="100"/>
          <a:sy n="68" d="100"/>
        </p:scale>
        <p:origin x="18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90772721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My name is Yinong Wang, and I am working as part of Group 29 with Kiron Sukesan and Matthew Hwang to design an at home sleep stage monitor.</a:t>
            </a:r>
          </a:p>
          <a:p>
            <a:pPr lvl="0" rtl="0">
              <a:buNone/>
            </a:pPr>
            <a:r>
              <a:rPr lang="en"/>
              <a:t>Our clients are Dr. Lucey and Dr. Ju, neurologists at the WashU Sleep Center.</a:t>
            </a:r>
          </a:p>
          <a:p>
            <a:pPr>
              <a:buNone/>
            </a:pPr>
            <a:r>
              <a:rPr lang="en"/>
              <a:t>Our mentor is Dr. Moran.</a:t>
            </a:r>
          </a:p>
        </p:txBody>
      </p:sp>
    </p:spTree>
    <p:extLst>
      <p:ext uri="{BB962C8B-B14F-4D97-AF65-F5344CB8AC3E}">
        <p14:creationId xmlns:p14="http://schemas.microsoft.com/office/powerpoint/2010/main" val="4002901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26203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44330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note that this is worst case situation recording all day</a:t>
            </a:r>
          </a:p>
        </p:txBody>
      </p:sp>
    </p:spTree>
    <p:extLst>
      <p:ext uri="{BB962C8B-B14F-4D97-AF65-F5344CB8AC3E}">
        <p14:creationId xmlns:p14="http://schemas.microsoft.com/office/powerpoint/2010/main" val="1271839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794134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932261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extLst>
      <p:ext uri="{BB962C8B-B14F-4D97-AF65-F5344CB8AC3E}">
        <p14:creationId xmlns:p14="http://schemas.microsoft.com/office/powerpoint/2010/main" val="1012430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1. Conservation of energy: stores energy for increased energy consumption during sleep deprivation and decreased basal metabolism during sleep.</a:t>
            </a:r>
          </a:p>
          <a:p>
            <a:pPr lvl="0" rtl="0">
              <a:buNone/>
            </a:pPr>
            <a:r>
              <a:rPr lang="en"/>
              <a:t>2. Restoration of tissues and growth: hormone excretion, cell mitosis, and protein synthesis are increased during the first few hours of sleep. (increased NREM)</a:t>
            </a:r>
          </a:p>
          <a:p>
            <a:pPr lvl="0" rtl="0">
              <a:buNone/>
            </a:pPr>
            <a:r>
              <a:rPr lang="en"/>
              <a:t>3. Thermoregulation: long-term sleep deprivation causes an increase in body temperature. (10 degrees in rats)</a:t>
            </a:r>
          </a:p>
          <a:p>
            <a:pPr lvl="0" rtl="0">
              <a:buNone/>
            </a:pPr>
            <a:r>
              <a:rPr lang="en"/>
              <a:t>4. Emotion regulation: SWS deprivation results in depressive or hypochondriacal states (anxiety), and NREM likely serves to regulate these emotions.</a:t>
            </a:r>
          </a:p>
          <a:p>
            <a:pPr lvl="0" rtl="0">
              <a:buNone/>
            </a:pPr>
            <a:r>
              <a:rPr lang="en"/>
              <a:t>5. Neural maturation: REM sleep likely associated with the maturation of the brain and myelination of nerve fibers.</a:t>
            </a:r>
          </a:p>
          <a:p>
            <a:pPr>
              <a:buNone/>
            </a:pPr>
            <a:r>
              <a:rPr lang="en"/>
              <a:t>6. Memory and learning: fixation of memory traces during sleep between the cortex and hippocampus.</a:t>
            </a:r>
          </a:p>
        </p:txBody>
      </p:sp>
    </p:spTree>
    <p:extLst>
      <p:ext uri="{BB962C8B-B14F-4D97-AF65-F5344CB8AC3E}">
        <p14:creationId xmlns:p14="http://schemas.microsoft.com/office/powerpoint/2010/main" val="1099486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Wake: 8-13 Hz alpha rhythm in the Occipital region</a:t>
            </a:r>
          </a:p>
          <a:p>
            <a:pPr lvl="0" rtl="0">
              <a:buNone/>
            </a:pPr>
            <a:r>
              <a:rPr lang="en"/>
              <a:t>REM: often associated with dreaming and muscle atonia to prevent the “acting out” of dreams/nightmares; irregular, rapid breathing, increased heart rate; “deeper sleep”</a:t>
            </a:r>
          </a:p>
          <a:p>
            <a:pPr lvl="0" rtl="0">
              <a:buNone/>
            </a:pPr>
            <a:r>
              <a:rPr lang="en"/>
              <a:t>low voltage, “sawtooth” waves</a:t>
            </a:r>
          </a:p>
          <a:p>
            <a:pPr lvl="0" rtl="0">
              <a:buNone/>
            </a:pPr>
            <a:r>
              <a:rPr lang="en"/>
              <a:t>Increased depth of sleep from N1 to N3, denoted by the increase in peak-to-peak amplitude of the waves, but an overall decrease in frequency.</a:t>
            </a:r>
            <a:br>
              <a:rPr lang="en"/>
            </a:br>
            <a:r>
              <a:rPr lang="en"/>
              <a:t>N1: 4-7 Hz range, sharp vertex waves, easily disrupted</a:t>
            </a:r>
          </a:p>
          <a:p>
            <a:pPr lvl="0" rtl="0">
              <a:buNone/>
            </a:pPr>
            <a:r>
              <a:rPr lang="en"/>
              <a:t>N2: These bursts of oscillatory brain activity: sleep spindles, 11-16 Hz, and/or K complexes, large sharp wave, both lasting at least 0.5 seconds</a:t>
            </a:r>
          </a:p>
          <a:p>
            <a:pPr>
              <a:buNone/>
            </a:pPr>
            <a:r>
              <a:rPr lang="en"/>
              <a:t>N3: 0.5-2 Hz, peak-to-peak amplitude of &gt;75 uV from the Frontal regions</a:t>
            </a:r>
          </a:p>
        </p:txBody>
      </p:sp>
    </p:spTree>
    <p:extLst>
      <p:ext uri="{BB962C8B-B14F-4D97-AF65-F5344CB8AC3E}">
        <p14:creationId xmlns:p14="http://schemas.microsoft.com/office/powerpoint/2010/main" val="1169319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So what are the benefits of staging our sleep--or quantifying the amount of time we spent in each stage of sleep?</a:t>
            </a:r>
          </a:p>
          <a:p>
            <a:endParaRPr lang="en"/>
          </a:p>
          <a:p>
            <a:pPr lvl="0" rtl="0">
              <a:buNone/>
            </a:pPr>
            <a:r>
              <a:rPr lang="en"/>
              <a:t>Sleep disorders, over 40 million chronic sufferers in the USA, most commonly insomnia, sleep apnea, RLS, and narcolepsy</a:t>
            </a:r>
          </a:p>
          <a:p>
            <a:pPr lvl="0" rtl="0">
              <a:buNone/>
            </a:pPr>
            <a:r>
              <a:rPr lang="en"/>
              <a:t>Using tools of measurement such as a respiratory effort monitor alongside an EEG monitor, sleep disorders such as sleep apnea can be diagnosed</a:t>
            </a:r>
          </a:p>
          <a:p>
            <a:endParaRPr lang="en"/>
          </a:p>
          <a:p>
            <a:pPr lvl="0" rtl="0">
              <a:buNone/>
            </a:pPr>
            <a:r>
              <a:rPr lang="en"/>
              <a:t>Increased levels of inflammatory response hormones</a:t>
            </a:r>
          </a:p>
          <a:p>
            <a:pPr lvl="0" rtl="0">
              <a:buNone/>
            </a:pPr>
            <a:r>
              <a:rPr lang="en"/>
              <a:t>Elevated risk for heart disease and stroke</a:t>
            </a:r>
          </a:p>
          <a:p>
            <a:pPr lvl="0">
              <a:buNone/>
            </a:pPr>
            <a:r>
              <a:rPr lang="en"/>
              <a:t>May be an early indicator for the development of neurological disorders such as Alzheimer’s or Parkinson’s Disease</a:t>
            </a:r>
          </a:p>
        </p:txBody>
      </p:sp>
    </p:spTree>
    <p:extLst>
      <p:ext uri="{BB962C8B-B14F-4D97-AF65-F5344CB8AC3E}">
        <p14:creationId xmlns:p14="http://schemas.microsoft.com/office/powerpoint/2010/main" val="2284891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Full sleep studies typically include nearly 20 EEG electrodes applied via conductive gel, EOG, EMG (on the chin), EKG for heart rate, spirometer for respiration, pulse oximetry for blood oxygen levels, CPAP (continuous positive airway pressure) for maintaining airflow for patients with certain disorders.</a:t>
            </a:r>
          </a:p>
          <a:p>
            <a:endParaRPr lang="en"/>
          </a:p>
        </p:txBody>
      </p:sp>
    </p:spTree>
    <p:extLst>
      <p:ext uri="{BB962C8B-B14F-4D97-AF65-F5344CB8AC3E}">
        <p14:creationId xmlns:p14="http://schemas.microsoft.com/office/powerpoint/2010/main" val="41007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Need to go to sleep study center for overnight observation, require the help of a technician to set up a plethora of recording devices.</a:t>
            </a:r>
          </a:p>
          <a:p>
            <a:pPr lvl="0" rtl="0">
              <a:buNone/>
            </a:pPr>
            <a:r>
              <a:rPr lang="en"/>
              <a:t>Costs the patient at least $1,000/night.  average price in us ~$2600</a:t>
            </a:r>
          </a:p>
          <a:p>
            <a:pPr>
              <a:buNone/>
            </a:pPr>
            <a:r>
              <a:rPr lang="en"/>
              <a:t>If more in depth sleep studies need to be done, this device can be a good screening tool to easily examine their sleeping patterns.</a:t>
            </a:r>
          </a:p>
        </p:txBody>
      </p:sp>
    </p:spTree>
    <p:extLst>
      <p:ext uri="{BB962C8B-B14F-4D97-AF65-F5344CB8AC3E}">
        <p14:creationId xmlns:p14="http://schemas.microsoft.com/office/powerpoint/2010/main" val="177623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There are only a couple devices that aim to attempt to solve the problems mentioned previously.</a:t>
            </a:r>
          </a:p>
          <a:p>
            <a:endParaRPr lang="en"/>
          </a:p>
          <a:p>
            <a:pPr lvl="0" rtl="0">
              <a:buNone/>
            </a:pPr>
            <a:r>
              <a:rPr lang="en"/>
              <a:t>The Zeo, which is no longer sold due to the company’s financial troubles, consists of a small headband with the attachment of three dry electrodes on the frontal lobe (or forehead). This $200 device came paired with a “base station” charging station, which served as an alarm clock to wake up the user when he/she is in the lightest stage of sleep in order to minimize wake fatigue and it served as a means of analyzing the raw EEG data through the use of an frequency domain algorithm. These data were collected and uploaded to the company’s website, where the user could freely examine their sleep behavior and learn how they can improve it. This device has been validated as 80% accurate by comparing their algorithmic scoring methods to the gold standard, visual scoring, by which a trained technician manually designates 30 second epochs of EEG as a particular stage of sleep throughout the night. Their algorithm is good, but researchers cite that it has some issues determining wake and N1 due to the lack of its ability to pick up on alpha waves. Unfortunately all of the online services provided have been shut down, so the device cannot be used as a consumer device.</a:t>
            </a:r>
          </a:p>
          <a:p>
            <a:endParaRPr lang="en"/>
          </a:p>
          <a:p>
            <a:pPr lvl="0" rtl="0">
              <a:buNone/>
            </a:pPr>
            <a:r>
              <a:rPr lang="en"/>
              <a:t>The Sleep Profiler by Advanced Brain Monitoring, which has been marketed as more of a clinical research device, functions in a similar manner. It’s validation studies show a similar level of agreement with visual scoring compared to that of the Zeo. Has an average battery life that will suffice for two nights of sleep monitoring. The device costs $4,000, which is a very large cost for monitoring sleep.</a:t>
            </a:r>
          </a:p>
          <a:p>
            <a:endParaRPr lang="en"/>
          </a:p>
          <a:p>
            <a:pPr lvl="0" rtl="0">
              <a:buNone/>
            </a:pPr>
            <a:r>
              <a:rPr lang="en"/>
              <a:t>It is important to note that our clients have used both of these devices in their clinical studies.</a:t>
            </a:r>
          </a:p>
        </p:txBody>
      </p:sp>
    </p:spTree>
    <p:extLst>
      <p:ext uri="{BB962C8B-B14F-4D97-AF65-F5344CB8AC3E}">
        <p14:creationId xmlns:p14="http://schemas.microsoft.com/office/powerpoint/2010/main" val="3771990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008875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i think most important thing to talk about in this slide is the electrode impedance and the frequency range + resolution, they can read the rest</a:t>
            </a:r>
          </a:p>
        </p:txBody>
      </p:sp>
    </p:spTree>
    <p:extLst>
      <p:ext uri="{BB962C8B-B14F-4D97-AF65-F5344CB8AC3E}">
        <p14:creationId xmlns:p14="http://schemas.microsoft.com/office/powerpoint/2010/main" val="2509570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751679"/>
            <a:ext cx="8229600" cy="4012499"/>
          </a:xfrm>
          <a:prstGeom prst="rect">
            <a:avLst/>
          </a:prstGeom>
          <a:noFill/>
          <a:ln>
            <a:noFill/>
          </a:ln>
        </p:spPr>
        <p:txBody>
          <a:bodyPr lIns="91425" tIns="91425" rIns="91425" bIns="91425" anchor="t" anchorCtr="0"/>
          <a:lstStyle>
            <a:lvl1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1pPr>
            <a:lvl2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2pPr>
            <a:lvl3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3pPr>
            <a:lvl4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4pPr>
            <a:lvl5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5pPr>
            <a:lvl6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6pPr>
            <a:lvl7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7pPr>
            <a:lvl8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8pPr>
            <a:lvl9pPr marL="0" indent="457200" algn="l" rtl="0">
              <a:spcBef>
                <a:spcPts val="0"/>
              </a:spcBef>
              <a:buClr>
                <a:schemeClr val="accent1"/>
              </a:buClr>
              <a:buSzPct val="100000"/>
              <a:buFont typeface="Arial"/>
              <a:buNone/>
              <a:defRPr sz="7200" b="1" i="0" u="none" strike="noStrike" cap="none" baseline="0">
                <a:solidFill>
                  <a:schemeClr val="accent1"/>
                </a:solidFill>
                <a:latin typeface="Arial"/>
                <a:ea typeface="Arial"/>
                <a:cs typeface="Arial"/>
                <a:sym typeface="Arial"/>
              </a:defRPr>
            </a:lvl9pPr>
          </a:lstStyle>
          <a:p>
            <a:endParaRPr/>
          </a:p>
        </p:txBody>
      </p:sp>
      <p:sp>
        <p:nvSpPr>
          <p:cNvPr id="10" name="Shape 10"/>
          <p:cNvSpPr txBox="1">
            <a:spLocks noGrp="1"/>
          </p:cNvSpPr>
          <p:nvPr>
            <p:ph type="subTitle" idx="1"/>
          </p:nvPr>
        </p:nvSpPr>
        <p:spPr>
          <a:xfrm>
            <a:off x="457200" y="4955189"/>
            <a:ext cx="8229600" cy="1643400"/>
          </a:xfrm>
          <a:prstGeom prst="rect">
            <a:avLst/>
          </a:prstGeom>
          <a:noFill/>
          <a:ln>
            <a:noFill/>
          </a:ln>
        </p:spPr>
        <p:txBody>
          <a:bodyPr lIns="91425" tIns="91425" rIns="91425" bIns="91425" anchor="t" anchorCtr="0"/>
          <a:lstStyle>
            <a:lvl1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1pPr>
            <a:lvl2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2pPr>
            <a:lvl3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3pPr>
            <a:lvl4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4pPr>
            <a:lvl5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5pPr>
            <a:lvl6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6pPr>
            <a:lvl7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7pPr>
            <a:lvl8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8pPr>
            <a:lvl9pPr marL="0" indent="304800" algn="l" rtl="0">
              <a:spcBef>
                <a:spcPts val="0"/>
              </a:spcBef>
              <a:buClr>
                <a:schemeClr val="dk2"/>
              </a:buClr>
              <a:buSzPct val="100000"/>
              <a:buFont typeface="Arial"/>
              <a:buNone/>
              <a:defRPr sz="4800" b="0" i="0" u="none" strike="noStrike" cap="none" baseline="0">
                <a:solidFill>
                  <a:schemeClr val="dk2"/>
                </a:solidFill>
                <a:latin typeface="Arial"/>
                <a:ea typeface="Arial"/>
                <a:cs typeface="Arial"/>
                <a:sym typeface="Arial"/>
              </a:defRPr>
            </a:lvl9pPr>
          </a:lstStyle>
          <a:p>
            <a:endParaRPr/>
          </a:p>
        </p:txBody>
      </p:sp>
      <p:cxnSp>
        <p:nvCxnSpPr>
          <p:cNvPr id="11" name="Shape 11"/>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4844510"/>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5" name="Shape 15"/>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rgbClr val="DA0002"/>
                </a:solidFill>
              </a:defRPr>
            </a:lvl1pPr>
            <a:lvl2pPr rtl="0">
              <a:defRPr>
                <a:solidFill>
                  <a:srgbClr val="DA0002"/>
                </a:solidFill>
              </a:defRPr>
            </a:lvl2pPr>
            <a:lvl3pPr rtl="0">
              <a:defRPr>
                <a:solidFill>
                  <a:srgbClr val="DA0002"/>
                </a:solidFill>
              </a:defRPr>
            </a:lvl3pPr>
            <a:lvl4pPr rtl="0">
              <a:defRPr>
                <a:solidFill>
                  <a:srgbClr val="DA0002"/>
                </a:solidFill>
              </a:defRPr>
            </a:lvl4pPr>
            <a:lvl5pPr rtl="0">
              <a:defRPr>
                <a:solidFill>
                  <a:srgbClr val="DA0002"/>
                </a:solidFill>
              </a:defRPr>
            </a:lvl5pPr>
            <a:lvl6pPr rtl="0">
              <a:defRPr>
                <a:solidFill>
                  <a:srgbClr val="DA0002"/>
                </a:solidFill>
              </a:defRPr>
            </a:lvl6pPr>
            <a:lvl7pPr rtl="0">
              <a:defRPr>
                <a:solidFill>
                  <a:srgbClr val="DA0002"/>
                </a:solidFill>
              </a:defRPr>
            </a:lvl7pPr>
            <a:lvl8pPr rtl="0">
              <a:defRPr>
                <a:solidFill>
                  <a:srgbClr val="DA0002"/>
                </a:solidFill>
              </a:defRPr>
            </a:lvl8pPr>
            <a:lvl9pPr rtl="0">
              <a:defRPr>
                <a:solidFill>
                  <a:srgbClr val="DA0002"/>
                </a:solidFill>
              </a:defRPr>
            </a:lvl9pPr>
          </a:lstStyle>
          <a:p>
            <a:endParaRPr/>
          </a:p>
        </p:txBody>
      </p:sp>
      <p:sp>
        <p:nvSpPr>
          <p:cNvPr id="19" name="Shape 19"/>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0" name="Shape 20"/>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cxnSp>
        <p:nvCxnSpPr>
          <p:cNvPr id="21" name="Shape 21"/>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accent1"/>
                </a:solidFill>
              </a:defRPr>
            </a:lvl1pPr>
            <a:lvl2pPr rtl="0">
              <a:defRPr>
                <a:solidFill>
                  <a:schemeClr val="accent1"/>
                </a:solidFill>
              </a:defRPr>
            </a:lvl2pPr>
            <a:lvl3pPr rtl="0">
              <a:defRPr>
                <a:solidFill>
                  <a:schemeClr val="accent1"/>
                </a:solidFill>
              </a:defRPr>
            </a:lvl3pPr>
            <a:lvl4pPr rtl="0">
              <a:defRPr>
                <a:solidFill>
                  <a:schemeClr val="accent1"/>
                </a:solidFill>
              </a:defRPr>
            </a:lvl4pPr>
            <a:lvl5pPr rtl="0">
              <a:defRPr>
                <a:solidFill>
                  <a:schemeClr val="accent1"/>
                </a:solidFill>
              </a:defRPr>
            </a:lvl5pPr>
            <a:lvl6pPr rtl="0">
              <a:defRPr>
                <a:solidFill>
                  <a:schemeClr val="accent1"/>
                </a:solidFill>
              </a:defRPr>
            </a:lvl6pPr>
            <a:lvl7pPr rtl="0">
              <a:defRPr>
                <a:solidFill>
                  <a:schemeClr val="accent1"/>
                </a:solidFill>
              </a:defRPr>
            </a:lvl7pPr>
            <a:lvl8pPr rtl="0">
              <a:defRPr>
                <a:solidFill>
                  <a:schemeClr val="accent1"/>
                </a:solidFill>
              </a:defRPr>
            </a:lvl8pPr>
            <a:lvl9pPr rtl="0">
              <a:defRPr>
                <a:solidFill>
                  <a:schemeClr val="accent1"/>
                </a:solidFill>
              </a:defRPr>
            </a:lvl9pPr>
          </a:lstStyle>
          <a:p>
            <a:endParaRPr/>
          </a:p>
        </p:txBody>
      </p:sp>
      <p:cxnSp>
        <p:nvCxnSpPr>
          <p:cNvPr id="24" name="Shape 24"/>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cxnSp>
        <p:nvCxnSpPr>
          <p:cNvPr id="27" name="Shape 27"/>
          <p:cNvCxnSpPr/>
          <p:nvPr/>
        </p:nvCxnSpPr>
        <p:spPr>
          <a:xfrm>
            <a:off x="457200" y="5757014"/>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cxnSp>
        <p:nvCxnSpPr>
          <p:cNvPr id="29" name="Shape 29"/>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1pPr>
            <a:lvl2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2pPr>
            <a:lvl3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3pPr>
            <a:lvl4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4pPr>
            <a:lvl5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5pPr>
            <a:lvl6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6pPr>
            <a:lvl7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7pPr>
            <a:lvl8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8pPr>
            <a:lvl9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rsharma.ca/wp-content/uploads/sharma-obesity-sleeping-snoopy.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nhlbi.nih.gov/health/health-topics/images/sleep_studies.jp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amazon.com/Zeo-ZEOBP01-Personal-Sleep-Manager/dp/B002IY65V4/ref=sr_1_1?ie=UTF8&amp;qid=1380517941&amp;sr=8-1&amp;keywords=zeo+sleep+manager" TargetMode="External"/><Relationship Id="rId5" Type="http://schemas.openxmlformats.org/officeDocument/2006/relationships/hyperlink" Target="http://www.medgadget.com/2012/10/sleep-profiler-a-personal-night-watchman-for-your-sleep.html" TargetMode="Externa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2" name="TextBox 1"/>
          <p:cNvSpPr txBox="1"/>
          <p:nvPr/>
        </p:nvSpPr>
        <p:spPr>
          <a:xfrm>
            <a:off x="457200" y="4992624"/>
            <a:ext cx="8092440" cy="1200329"/>
          </a:xfrm>
          <a:prstGeom prst="rect">
            <a:avLst/>
          </a:prstGeom>
          <a:noFill/>
        </p:spPr>
        <p:txBody>
          <a:bodyPr wrap="square" rtlCol="0">
            <a:spAutoFit/>
          </a:bodyPr>
          <a:lstStyle/>
          <a:p>
            <a:r>
              <a:rPr lang="en" sz="2400" dirty="0" smtClean="0">
                <a:latin typeface="Calibri" panose="020F0502020204030204" pitchFamily="34" charset="0"/>
              </a:rPr>
              <a:t>Team Members: Yinong Wang, Kiron Sukesan, Matthew Hwang</a:t>
            </a:r>
          </a:p>
          <a:p>
            <a:r>
              <a:rPr lang="en" sz="2400" dirty="0" smtClean="0">
                <a:latin typeface="Calibri" panose="020F0502020204030204" pitchFamily="34" charset="0"/>
              </a:rPr>
              <a:t>Clients: Dr. Brandon Lucey and Dr. Yo-El Ju</a:t>
            </a:r>
          </a:p>
          <a:p>
            <a:r>
              <a:rPr lang="en" sz="2400" dirty="0" smtClean="0">
                <a:latin typeface="Calibri" panose="020F0502020204030204" pitchFamily="34" charset="0"/>
              </a:rPr>
              <a:t>Mentor: Dr. Daniel Moran</a:t>
            </a:r>
            <a:endParaRPr lang="en-US" sz="2400" dirty="0">
              <a:latin typeface="Calibri" panose="020F0502020204030204" pitchFamily="34" charset="0"/>
            </a:endParaRPr>
          </a:p>
        </p:txBody>
      </p:sp>
      <p:sp>
        <p:nvSpPr>
          <p:cNvPr id="4" name="TextBox 3"/>
          <p:cNvSpPr txBox="1"/>
          <p:nvPr/>
        </p:nvSpPr>
        <p:spPr>
          <a:xfrm>
            <a:off x="914400" y="1133856"/>
            <a:ext cx="7380547" cy="2800767"/>
          </a:xfrm>
          <a:prstGeom prst="rect">
            <a:avLst/>
          </a:prstGeom>
          <a:noFill/>
        </p:spPr>
        <p:txBody>
          <a:bodyPr wrap="none" rtlCol="0">
            <a:spAutoFit/>
          </a:bodyPr>
          <a:lstStyle/>
          <a:p>
            <a:r>
              <a:rPr lang="en-US" sz="8800" b="1" dirty="0" smtClean="0">
                <a:solidFill>
                  <a:srgbClr val="D22800"/>
                </a:solidFill>
                <a:latin typeface="Calibri" panose="020F0502020204030204" pitchFamily="34" charset="0"/>
              </a:rPr>
              <a:t>At Home Sleep </a:t>
            </a:r>
          </a:p>
          <a:p>
            <a:r>
              <a:rPr lang="en-US" sz="8800" b="1" dirty="0" smtClean="0">
                <a:solidFill>
                  <a:srgbClr val="D22800"/>
                </a:solidFill>
                <a:latin typeface="Calibri" panose="020F0502020204030204" pitchFamily="34" charset="0"/>
              </a:rPr>
              <a:t>Stage Monitor</a:t>
            </a:r>
            <a:endParaRPr lang="en-US" sz="8800" b="1" dirty="0">
              <a:solidFill>
                <a:srgbClr val="D22800"/>
              </a:solidFill>
              <a:latin typeface="Calibri" panose="020F0502020204030204" pitchFamily="34" charset="0"/>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Design Specifications</a:t>
            </a:r>
          </a:p>
        </p:txBody>
      </p:sp>
      <p:sp>
        <p:nvSpPr>
          <p:cNvPr id="97" name="Shape 9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381000" rtl="0">
              <a:lnSpc>
                <a:spcPct val="115000"/>
              </a:lnSpc>
              <a:spcBef>
                <a:spcPts val="0"/>
              </a:spcBef>
              <a:buClr>
                <a:schemeClr val="dk1"/>
              </a:buClr>
              <a:buSzPct val="100000"/>
              <a:buFont typeface="Arial"/>
              <a:buChar char="●"/>
            </a:pPr>
            <a:r>
              <a:rPr lang="en" sz="2400">
                <a:solidFill>
                  <a:srgbClr val="000000"/>
                </a:solidFill>
              </a:rPr>
              <a:t>Ability to store sleep data on device for minimum of 3 days</a:t>
            </a:r>
          </a:p>
          <a:p>
            <a:pPr marL="457200" lvl="0" indent="-381000" rtl="0">
              <a:lnSpc>
                <a:spcPct val="115000"/>
              </a:lnSpc>
              <a:spcBef>
                <a:spcPts val="0"/>
              </a:spcBef>
              <a:buClr>
                <a:srgbClr val="000000"/>
              </a:buClr>
              <a:buSzPct val="166666"/>
              <a:buFont typeface="Arial"/>
              <a:buChar char="•"/>
            </a:pPr>
            <a:r>
              <a:rPr lang="en" sz="2400">
                <a:solidFill>
                  <a:srgbClr val="000000"/>
                </a:solidFill>
              </a:rPr>
              <a:t>Can transmit data to external storage for data analysis</a:t>
            </a:r>
          </a:p>
          <a:p>
            <a:pPr marL="457200" lvl="0" indent="-381000" rtl="0">
              <a:lnSpc>
                <a:spcPct val="115000"/>
              </a:lnSpc>
              <a:spcBef>
                <a:spcPts val="0"/>
              </a:spcBef>
              <a:buClr>
                <a:srgbClr val="000000"/>
              </a:buClr>
              <a:buSzPct val="166666"/>
              <a:buFont typeface="Arial"/>
              <a:buChar char="•"/>
            </a:pPr>
            <a:r>
              <a:rPr lang="en" sz="2400">
                <a:solidFill>
                  <a:srgbClr val="000000"/>
                </a:solidFill>
              </a:rPr>
              <a:t>Can record EEG data from the frontal lobe and occipital lobe at minimum</a:t>
            </a:r>
          </a:p>
          <a:p>
            <a:pPr marL="457200" lvl="0" indent="-381000" rtl="0">
              <a:lnSpc>
                <a:spcPct val="115000"/>
              </a:lnSpc>
              <a:spcBef>
                <a:spcPts val="0"/>
              </a:spcBef>
              <a:buClr>
                <a:srgbClr val="000000"/>
              </a:buClr>
              <a:buSzPct val="166666"/>
              <a:buFont typeface="Arial"/>
              <a:buChar char="•"/>
            </a:pPr>
            <a:r>
              <a:rPr lang="en" sz="2400">
                <a:solidFill>
                  <a:srgbClr val="000000"/>
                </a:solidFill>
              </a:rPr>
              <a:t>Comfortable for patient to wear during the night</a:t>
            </a:r>
          </a:p>
          <a:p>
            <a:pPr marL="457200" lvl="0" indent="-381000" rtl="0">
              <a:lnSpc>
                <a:spcPct val="115000"/>
              </a:lnSpc>
              <a:spcBef>
                <a:spcPts val="0"/>
              </a:spcBef>
              <a:buClr>
                <a:srgbClr val="000000"/>
              </a:buClr>
              <a:buSzPct val="166666"/>
              <a:buFont typeface="Arial"/>
              <a:buChar char="•"/>
            </a:pPr>
            <a:r>
              <a:rPr lang="en" sz="2400">
                <a:solidFill>
                  <a:srgbClr val="000000"/>
                </a:solidFill>
              </a:rPr>
              <a:t>Stable design so that electrodes do not move around during sleep</a:t>
            </a:r>
          </a:p>
          <a:p>
            <a:pPr marL="457200" lvl="0" indent="-381000">
              <a:lnSpc>
                <a:spcPct val="115000"/>
              </a:lnSpc>
              <a:spcBef>
                <a:spcPts val="0"/>
              </a:spcBef>
              <a:buClr>
                <a:srgbClr val="000000"/>
              </a:buClr>
              <a:buSzPct val="166666"/>
              <a:buFont typeface="Arial"/>
              <a:buChar char="•"/>
            </a:pPr>
            <a:r>
              <a:rPr lang="en" sz="2400">
                <a:solidFill>
                  <a:srgbClr val="000000"/>
                </a:solidFill>
              </a:rPr>
              <a:t>Easy for patient to set up at night and to remove in the morning</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Preliminary Analysis</a:t>
            </a:r>
          </a:p>
        </p:txBody>
      </p:sp>
      <p:sp>
        <p:nvSpPr>
          <p:cNvPr id="103" name="Shape 10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Sampling rate = Nyquist rate</a:t>
            </a:r>
          </a:p>
          <a:p>
            <a:pPr lvl="0" rtl="0">
              <a:buNone/>
            </a:pPr>
            <a:r>
              <a:rPr lang="en"/>
              <a:t>Frequencies of interest: 0.3 Hz - 35 Hz</a:t>
            </a:r>
          </a:p>
          <a:p>
            <a:pPr lvl="0" rtl="0">
              <a:buNone/>
            </a:pPr>
            <a:r>
              <a:rPr lang="en"/>
              <a:t>Nyquist rate = 2 x highest frequency of interest</a:t>
            </a:r>
          </a:p>
          <a:p>
            <a:pPr marL="1828800" indent="0">
              <a:buNone/>
            </a:pPr>
            <a:r>
              <a:rPr lang="en"/>
              <a:t>   = 2 x 35 = 70 Hz minimum</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Preliminary Analysis</a:t>
            </a:r>
          </a:p>
        </p:txBody>
      </p:sp>
      <p:sp>
        <p:nvSpPr>
          <p:cNvPr id="109" name="Shape 1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Onboard memory capacity with 12-bit resolution:</a:t>
            </a:r>
          </a:p>
          <a:p>
            <a:endParaRPr lang="en"/>
          </a:p>
          <a:p>
            <a:endParaRPr lang="en"/>
          </a:p>
          <a:p>
            <a:endParaRPr lang="en"/>
          </a:p>
          <a:p>
            <a:endParaRPr lang="en"/>
          </a:p>
          <a:p>
            <a:pPr lvl="0" rtl="0">
              <a:buNone/>
            </a:pPr>
            <a:r>
              <a:rPr lang="en"/>
              <a:t>1.5 GB of storage space will be sufficient for at least 3 days of EEG data.</a:t>
            </a:r>
          </a:p>
          <a:p>
            <a:endParaRPr lang="en"/>
          </a:p>
        </p:txBody>
      </p:sp>
      <p:sp>
        <p:nvSpPr>
          <p:cNvPr id="110" name="Shape 110"/>
          <p:cNvSpPr/>
          <p:nvPr/>
        </p:nvSpPr>
        <p:spPr>
          <a:xfrm>
            <a:off x="-179425" y="2603000"/>
            <a:ext cx="9406174" cy="2264650"/>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Design Schedule</a:t>
            </a:r>
          </a:p>
        </p:txBody>
      </p:sp>
      <p:sp>
        <p:nvSpPr>
          <p:cNvPr id="116" name="Shape 116"/>
          <p:cNvSpPr/>
          <p:nvPr/>
        </p:nvSpPr>
        <p:spPr>
          <a:xfrm>
            <a:off x="457199" y="2091000"/>
            <a:ext cx="8229599" cy="3735425"/>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Team Organization</a:t>
            </a:r>
          </a:p>
        </p:txBody>
      </p:sp>
      <p:graphicFrame>
        <p:nvGraphicFramePr>
          <p:cNvPr id="122" name="Shape 122"/>
          <p:cNvGraphicFramePr/>
          <p:nvPr>
            <p:extLst>
              <p:ext uri="{D42A27DB-BD31-4B8C-83A1-F6EECF244321}">
                <p14:modId xmlns:p14="http://schemas.microsoft.com/office/powerpoint/2010/main" val="3379034284"/>
              </p:ext>
            </p:extLst>
          </p:nvPr>
        </p:nvGraphicFramePr>
        <p:xfrm>
          <a:off x="609600" y="1586784"/>
          <a:ext cx="7978700" cy="5018950"/>
        </p:xfrm>
        <a:graphic>
          <a:graphicData uri="http://schemas.openxmlformats.org/drawingml/2006/table">
            <a:tbl>
              <a:tblPr>
                <a:noFill/>
                <a:tableStyleId>{A1ECF719-E88C-492E-80DE-C35933650B28}</a:tableStyleId>
              </a:tblPr>
              <a:tblGrid>
                <a:gridCol w="1994675"/>
                <a:gridCol w="1994675"/>
                <a:gridCol w="1994675"/>
                <a:gridCol w="1994675"/>
              </a:tblGrid>
              <a:tr h="479675">
                <a:tc>
                  <a:txBody>
                    <a:bodyPr/>
                    <a:lstStyle/>
                    <a:p>
                      <a:endParaRPr dirty="0"/>
                    </a:p>
                  </a:txBody>
                  <a:tcPr marL="91425" marR="91425" marT="91425" marB="91425">
                    <a:solidFill>
                      <a:schemeClr val="lt1"/>
                    </a:solidFill>
                  </a:tcPr>
                </a:tc>
                <a:tc>
                  <a:txBody>
                    <a:bodyPr/>
                    <a:lstStyle/>
                    <a:p>
                      <a:pPr>
                        <a:buNone/>
                      </a:pPr>
                      <a:r>
                        <a:rPr lang="en" b="1"/>
                        <a:t>Yinong Wang</a:t>
                      </a:r>
                    </a:p>
                  </a:txBody>
                  <a:tcPr marL="91425" marR="91425" marT="91425" marB="91425">
                    <a:solidFill>
                      <a:srgbClr val="9FC5E8"/>
                    </a:solidFill>
                  </a:tcPr>
                </a:tc>
                <a:tc>
                  <a:txBody>
                    <a:bodyPr/>
                    <a:lstStyle/>
                    <a:p>
                      <a:pPr>
                        <a:buNone/>
                      </a:pPr>
                      <a:r>
                        <a:rPr lang="en" b="1"/>
                        <a:t>Matthew Hwang</a:t>
                      </a:r>
                    </a:p>
                  </a:txBody>
                  <a:tcPr marL="91425" marR="91425" marT="91425" marB="91425">
                    <a:solidFill>
                      <a:srgbClr val="9FC5E8"/>
                    </a:solidFill>
                  </a:tcPr>
                </a:tc>
                <a:tc>
                  <a:txBody>
                    <a:bodyPr/>
                    <a:lstStyle/>
                    <a:p>
                      <a:pPr>
                        <a:buNone/>
                      </a:pPr>
                      <a:r>
                        <a:rPr lang="en" b="1"/>
                        <a:t>Kiron Sukesan</a:t>
                      </a:r>
                    </a:p>
                  </a:txBody>
                  <a:tcPr marL="91425" marR="91425" marT="91425" marB="91425">
                    <a:solidFill>
                      <a:srgbClr val="9FC5E8"/>
                    </a:solidFill>
                  </a:tcPr>
                </a:tc>
              </a:tr>
              <a:tr h="484325">
                <a:tc>
                  <a:txBody>
                    <a:bodyPr/>
                    <a:lstStyle/>
                    <a:p>
                      <a:pPr lvl="0" rtl="0">
                        <a:buNone/>
                      </a:pPr>
                      <a:r>
                        <a:rPr lang="en" b="1" dirty="0" smtClean="0"/>
                        <a:t>Webmaster</a:t>
                      </a:r>
                      <a:endParaRPr lang="en" b="1" dirty="0"/>
                    </a:p>
                  </a:txBody>
                  <a:tcPr marL="91425" marR="91425" marT="91425" marB="91425">
                    <a:solidFill>
                      <a:srgbClr val="EA9999"/>
                    </a:solidFill>
                  </a:tcPr>
                </a:tc>
                <a:tc>
                  <a:txBody>
                    <a:bodyPr/>
                    <a:lstStyle/>
                    <a:p>
                      <a:endParaRPr/>
                    </a:p>
                  </a:txBody>
                  <a:tcPr marL="91425" marR="91425" marT="91425" marB="91425"/>
                </a:tc>
                <a:tc>
                  <a:txBody>
                    <a:bodyPr/>
                    <a:lstStyle/>
                    <a:p>
                      <a:pPr lvl="0" algn="ctr" rtl="0">
                        <a:buNone/>
                      </a:pPr>
                      <a:r>
                        <a:rPr lang="en" sz="1800" b="1"/>
                        <a:t>X</a:t>
                      </a:r>
                    </a:p>
                  </a:txBody>
                  <a:tcPr marL="91425" marR="91425" marT="91425" marB="91425"/>
                </a:tc>
                <a:tc>
                  <a:txBody>
                    <a:bodyPr/>
                    <a:lstStyle/>
                    <a:p>
                      <a:endParaRPr/>
                    </a:p>
                  </a:txBody>
                  <a:tcPr marL="91425" marR="91425" marT="91425" marB="91425"/>
                </a:tc>
              </a:tr>
              <a:tr h="665950">
                <a:tc>
                  <a:txBody>
                    <a:bodyPr/>
                    <a:lstStyle/>
                    <a:p>
                      <a:pPr lvl="0" rtl="0">
                        <a:buNone/>
                      </a:pPr>
                      <a:r>
                        <a:rPr lang="en" b="1"/>
                        <a:t>Electrical Circuit Design</a:t>
                      </a:r>
                    </a:p>
                  </a:txBody>
                  <a:tcPr marL="91425" marR="91425" marT="91425" marB="91425">
                    <a:solidFill>
                      <a:srgbClr val="EA9999"/>
                    </a:solidFill>
                  </a:tcPr>
                </a:tc>
                <a:tc>
                  <a:txBody>
                    <a:bodyPr/>
                    <a:lstStyle/>
                    <a:p>
                      <a:endParaRPr/>
                    </a:p>
                  </a:txBody>
                  <a:tcPr marL="91425" marR="91425" marT="91425" marB="91425"/>
                </a:tc>
                <a:tc>
                  <a:txBody>
                    <a:bodyPr/>
                    <a:lstStyle/>
                    <a:p>
                      <a:pPr lvl="0" algn="ctr" rtl="0">
                        <a:buNone/>
                      </a:pPr>
                      <a:r>
                        <a:rPr lang="en" sz="1800" b="1"/>
                        <a:t>X</a:t>
                      </a:r>
                    </a:p>
                  </a:txBody>
                  <a:tcPr marL="91425" marR="91425" marT="91425" marB="91425"/>
                </a:tc>
                <a:tc>
                  <a:txBody>
                    <a:bodyPr/>
                    <a:lstStyle/>
                    <a:p>
                      <a:pPr lvl="0" algn="ctr" rtl="0">
                        <a:buNone/>
                      </a:pPr>
                      <a:r>
                        <a:rPr lang="en" sz="1800" b="1"/>
                        <a:t>X</a:t>
                      </a:r>
                    </a:p>
                  </a:txBody>
                  <a:tcPr marL="91425" marR="91425" marT="91425" marB="91425"/>
                </a:tc>
              </a:tr>
              <a:tr h="584800">
                <a:tc>
                  <a:txBody>
                    <a:bodyPr/>
                    <a:lstStyle/>
                    <a:p>
                      <a:pPr lvl="0" rtl="0">
                        <a:buNone/>
                      </a:pPr>
                      <a:r>
                        <a:rPr lang="en" b="1"/>
                        <a:t>Component Sources</a:t>
                      </a:r>
                    </a:p>
                  </a:txBody>
                  <a:tcPr marL="91425" marR="91425" marT="91425" marB="91425">
                    <a:solidFill>
                      <a:srgbClr val="EA9999"/>
                    </a:solidFill>
                  </a:tcPr>
                </a:tc>
                <a:tc>
                  <a:txBody>
                    <a:bodyPr/>
                    <a:lstStyle/>
                    <a:p>
                      <a:pPr lvl="0" algn="ctr" rtl="0">
                        <a:buNone/>
                      </a:pPr>
                      <a:r>
                        <a:rPr lang="en" sz="1800" b="1"/>
                        <a:t>X</a:t>
                      </a:r>
                    </a:p>
                  </a:txBody>
                  <a:tcPr marL="91425" marR="91425" marT="91425" marB="91425"/>
                </a:tc>
                <a:tc>
                  <a:txBody>
                    <a:bodyPr/>
                    <a:lstStyle/>
                    <a:p>
                      <a:pPr lvl="0" algn="ctr" rtl="0">
                        <a:buNone/>
                      </a:pPr>
                      <a:r>
                        <a:rPr lang="en" sz="1800" b="1"/>
                        <a:t>X</a:t>
                      </a:r>
                    </a:p>
                  </a:txBody>
                  <a:tcPr marL="91425" marR="91425" marT="91425" marB="91425"/>
                </a:tc>
                <a:tc>
                  <a:txBody>
                    <a:bodyPr/>
                    <a:lstStyle/>
                    <a:p>
                      <a:endParaRPr/>
                    </a:p>
                  </a:txBody>
                  <a:tcPr marL="91425" marR="91425" marT="91425" marB="91425"/>
                </a:tc>
              </a:tr>
              <a:tr h="584800">
                <a:tc>
                  <a:txBody>
                    <a:bodyPr/>
                    <a:lstStyle/>
                    <a:p>
                      <a:pPr lvl="0" rtl="0">
                        <a:buNone/>
                      </a:pPr>
                      <a:r>
                        <a:rPr lang="en" b="1"/>
                        <a:t>Structural Design</a:t>
                      </a:r>
                    </a:p>
                  </a:txBody>
                  <a:tcPr marL="91425" marR="91425" marT="91425" marB="91425">
                    <a:solidFill>
                      <a:srgbClr val="EA9999"/>
                    </a:solidFill>
                  </a:tcPr>
                </a:tc>
                <a:tc>
                  <a:txBody>
                    <a:bodyPr/>
                    <a:lstStyle/>
                    <a:p>
                      <a:pPr lvl="0" algn="ctr" rtl="0">
                        <a:buNone/>
                      </a:pPr>
                      <a:r>
                        <a:rPr lang="en" sz="1800" b="1"/>
                        <a:t>X</a:t>
                      </a:r>
                    </a:p>
                  </a:txBody>
                  <a:tcPr marL="91425" marR="91425" marT="91425" marB="91425"/>
                </a:tc>
                <a:tc>
                  <a:txBody>
                    <a:bodyPr/>
                    <a:lstStyle/>
                    <a:p>
                      <a:endParaRPr/>
                    </a:p>
                  </a:txBody>
                  <a:tcPr marL="91425" marR="91425" marT="91425" marB="91425"/>
                </a:tc>
                <a:tc>
                  <a:txBody>
                    <a:bodyPr/>
                    <a:lstStyle/>
                    <a:p>
                      <a:endParaRPr/>
                    </a:p>
                  </a:txBody>
                  <a:tcPr marL="91425" marR="91425" marT="91425" marB="91425"/>
                </a:tc>
              </a:tr>
              <a:tr h="665950">
                <a:tc>
                  <a:txBody>
                    <a:bodyPr/>
                    <a:lstStyle/>
                    <a:p>
                      <a:pPr lvl="0" rtl="0">
                        <a:buNone/>
                      </a:pPr>
                      <a:r>
                        <a:rPr lang="en" b="1"/>
                        <a:t>Signal Design </a:t>
                      </a:r>
                    </a:p>
                  </a:txBody>
                  <a:tcPr marL="91425" marR="91425" marT="91425" marB="91425">
                    <a:solidFill>
                      <a:srgbClr val="EA9999"/>
                    </a:solidFill>
                  </a:tcPr>
                </a:tc>
                <a:tc>
                  <a:txBody>
                    <a:bodyPr/>
                    <a:lstStyle/>
                    <a:p>
                      <a:endParaRPr/>
                    </a:p>
                  </a:txBody>
                  <a:tcPr marL="91425" marR="91425" marT="91425" marB="91425"/>
                </a:tc>
                <a:tc>
                  <a:txBody>
                    <a:bodyPr/>
                    <a:lstStyle/>
                    <a:p>
                      <a:pPr lvl="0" algn="ctr" rtl="0">
                        <a:buNone/>
                      </a:pPr>
                      <a:r>
                        <a:rPr lang="en" sz="1800" b="1"/>
                        <a:t>X</a:t>
                      </a:r>
                    </a:p>
                  </a:txBody>
                  <a:tcPr marL="91425" marR="91425" marT="91425" marB="91425"/>
                </a:tc>
                <a:tc>
                  <a:txBody>
                    <a:bodyPr/>
                    <a:lstStyle/>
                    <a:p>
                      <a:endParaRPr/>
                    </a:p>
                  </a:txBody>
                  <a:tcPr marL="91425" marR="91425" marT="91425" marB="91425"/>
                </a:tc>
              </a:tr>
              <a:tr h="584800">
                <a:tc>
                  <a:txBody>
                    <a:bodyPr/>
                    <a:lstStyle/>
                    <a:p>
                      <a:pPr lvl="0" rtl="0">
                        <a:buNone/>
                      </a:pPr>
                      <a:r>
                        <a:rPr lang="en" b="1"/>
                        <a:t>Electrode Design</a:t>
                      </a:r>
                    </a:p>
                  </a:txBody>
                  <a:tcPr marL="91425" marR="91425" marT="91425" marB="91425">
                    <a:solidFill>
                      <a:srgbClr val="EA9999"/>
                    </a:solidFill>
                  </a:tcPr>
                </a:tc>
                <a:tc>
                  <a:txBody>
                    <a:bodyPr/>
                    <a:lstStyle/>
                    <a:p>
                      <a:endParaRPr/>
                    </a:p>
                  </a:txBody>
                  <a:tcPr marL="91425" marR="91425" marT="91425" marB="91425"/>
                </a:tc>
                <a:tc>
                  <a:txBody>
                    <a:bodyPr/>
                    <a:lstStyle/>
                    <a:p>
                      <a:endParaRPr/>
                    </a:p>
                  </a:txBody>
                  <a:tcPr marL="91425" marR="91425" marT="91425" marB="91425"/>
                </a:tc>
                <a:tc>
                  <a:txBody>
                    <a:bodyPr/>
                    <a:lstStyle/>
                    <a:p>
                      <a:pPr lvl="0" algn="ctr" rtl="0">
                        <a:buNone/>
                      </a:pPr>
                      <a:r>
                        <a:rPr lang="en" sz="1800" b="1"/>
                        <a:t>X</a:t>
                      </a:r>
                    </a:p>
                  </a:txBody>
                  <a:tcPr marL="91425" marR="91425" marT="91425" marB="91425"/>
                </a:tc>
              </a:tr>
              <a:tr h="484325">
                <a:tc>
                  <a:txBody>
                    <a:bodyPr/>
                    <a:lstStyle/>
                    <a:p>
                      <a:pPr lvl="0" rtl="0">
                        <a:buNone/>
                      </a:pPr>
                      <a:r>
                        <a:rPr lang="en" b="1"/>
                        <a:t>Mentor Liaison</a:t>
                      </a:r>
                    </a:p>
                  </a:txBody>
                  <a:tcPr marL="91425" marR="91425" marT="91425" marB="91425">
                    <a:solidFill>
                      <a:srgbClr val="EA9999"/>
                    </a:solidFill>
                  </a:tcPr>
                </a:tc>
                <a:tc>
                  <a:txBody>
                    <a:bodyPr/>
                    <a:lstStyle/>
                    <a:p>
                      <a:pPr lvl="0" algn="ctr" rtl="0">
                        <a:buNone/>
                      </a:pPr>
                      <a:r>
                        <a:rPr lang="en" sz="1800" b="1"/>
                        <a:t>X</a:t>
                      </a:r>
                    </a:p>
                  </a:txBody>
                  <a:tcPr marL="91425" marR="91425" marT="91425" marB="91425"/>
                </a:tc>
                <a:tc>
                  <a:txBody>
                    <a:bodyPr/>
                    <a:lstStyle/>
                    <a:p>
                      <a:endParaRPr/>
                    </a:p>
                  </a:txBody>
                  <a:tcPr marL="91425" marR="91425" marT="91425" marB="91425"/>
                </a:tc>
                <a:tc>
                  <a:txBody>
                    <a:bodyPr/>
                    <a:lstStyle/>
                    <a:p>
                      <a:pPr lvl="0" algn="ctr" rtl="0">
                        <a:buNone/>
                      </a:pPr>
                      <a:r>
                        <a:rPr lang="en" sz="1800" b="1"/>
                        <a:t>X</a:t>
                      </a:r>
                    </a:p>
                  </a:txBody>
                  <a:tcPr marL="91425" marR="91425" marT="91425" marB="91425"/>
                </a:tc>
              </a:tr>
              <a:tr h="484325">
                <a:tc>
                  <a:txBody>
                    <a:bodyPr/>
                    <a:lstStyle/>
                    <a:p>
                      <a:pPr lvl="0" rtl="0">
                        <a:buNone/>
                      </a:pPr>
                      <a:r>
                        <a:rPr lang="en" b="1"/>
                        <a:t>Structural Modeling</a:t>
                      </a:r>
                    </a:p>
                  </a:txBody>
                  <a:tcPr marL="91425" marR="91425" marT="91425" marB="91425">
                    <a:solidFill>
                      <a:srgbClr val="EA9999"/>
                    </a:solidFill>
                  </a:tcPr>
                </a:tc>
                <a:tc>
                  <a:txBody>
                    <a:bodyPr/>
                    <a:lstStyle/>
                    <a:p>
                      <a:pPr lvl="0" algn="ctr" rtl="0">
                        <a:buNone/>
                      </a:pPr>
                      <a:r>
                        <a:rPr lang="en" sz="1800" b="1"/>
                        <a:t>X</a:t>
                      </a:r>
                    </a:p>
                  </a:txBody>
                  <a:tcPr marL="91425" marR="91425" marT="91425" marB="91425"/>
                </a:tc>
                <a:tc>
                  <a:txBody>
                    <a:bodyPr/>
                    <a:lstStyle/>
                    <a:p>
                      <a:endParaRPr/>
                    </a:p>
                  </a:txBody>
                  <a:tcPr marL="91425" marR="91425" marT="91425" marB="91425"/>
                </a:tc>
                <a:tc>
                  <a:txBody>
                    <a:bodyPr/>
                    <a:lstStyle/>
                    <a:p>
                      <a:pPr lvl="0" algn="ctr" rtl="0">
                        <a:buNone/>
                      </a:pPr>
                      <a:r>
                        <a:rPr lang="en" sz="1800" b="1"/>
                        <a:t>X</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857487"/>
            <a:ext cx="8229600" cy="1143000"/>
          </a:xfrm>
          <a:prstGeom prst="rect">
            <a:avLst/>
          </a:prstGeom>
        </p:spPr>
        <p:txBody>
          <a:bodyPr lIns="91425" tIns="91425" rIns="91425" bIns="91425" anchor="ctr" anchorCtr="0">
            <a:noAutofit/>
          </a:bodyPr>
          <a:lstStyle/>
          <a:p>
            <a:pPr algn="ctr">
              <a:buNone/>
            </a:pPr>
            <a:r>
              <a:rPr lang="en" sz="4400" dirty="0"/>
              <a:t>Questions?</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Background on Sleep</a:t>
            </a:r>
          </a:p>
        </p:txBody>
      </p:sp>
      <p:sp>
        <p:nvSpPr>
          <p:cNvPr id="38" name="Shape 38"/>
          <p:cNvSpPr txBox="1">
            <a:spLocks noGrp="1"/>
          </p:cNvSpPr>
          <p:nvPr>
            <p:ph type="body" idx="1"/>
          </p:nvPr>
        </p:nvSpPr>
        <p:spPr>
          <a:xfrm>
            <a:off x="457200" y="1600200"/>
            <a:ext cx="5657700" cy="4967700"/>
          </a:xfrm>
          <a:prstGeom prst="rect">
            <a:avLst/>
          </a:prstGeom>
        </p:spPr>
        <p:txBody>
          <a:bodyPr lIns="91425" tIns="91425" rIns="91425" bIns="91425" anchor="t" anchorCtr="0">
            <a:noAutofit/>
          </a:bodyPr>
          <a:lstStyle/>
          <a:p>
            <a:pPr marL="457200" lvl="0" indent="-393700" rtl="0">
              <a:buClr>
                <a:schemeClr val="dk1"/>
              </a:buClr>
              <a:buSzPct val="100000"/>
              <a:buFont typeface="Arial"/>
              <a:buChar char="●"/>
            </a:pPr>
            <a:r>
              <a:rPr lang="en" sz="2600" dirty="0"/>
              <a:t>Sleep has been studied for a very long time, but its function has yet to be fully elucidated</a:t>
            </a:r>
          </a:p>
          <a:p>
            <a:pPr marL="457200" lvl="0" indent="-393700" rtl="0">
              <a:buClr>
                <a:schemeClr val="dk1"/>
              </a:buClr>
              <a:buSzPct val="100000"/>
              <a:buFont typeface="Arial"/>
              <a:buChar char="●"/>
            </a:pPr>
            <a:r>
              <a:rPr lang="en" sz="2600" dirty="0"/>
              <a:t>Although its importance is unquestioned, many theories have been formulated to explain the phenomenon</a:t>
            </a:r>
          </a:p>
          <a:p>
            <a:pPr marL="914400" lvl="1" indent="-355600" rtl="0">
              <a:buClr>
                <a:schemeClr val="dk1"/>
              </a:buClr>
              <a:buSzPct val="100000"/>
              <a:buFont typeface="Arial"/>
              <a:buChar char="○"/>
            </a:pPr>
            <a:r>
              <a:rPr lang="en" sz="1900" dirty="0"/>
              <a:t>Energy storage</a:t>
            </a:r>
          </a:p>
          <a:p>
            <a:pPr marL="914400" lvl="1" indent="-355600" rtl="0">
              <a:buClr>
                <a:schemeClr val="dk1"/>
              </a:buClr>
              <a:buSzPct val="100000"/>
              <a:buFont typeface="Arial"/>
              <a:buChar char="○"/>
            </a:pPr>
            <a:r>
              <a:rPr lang="en" sz="1900" dirty="0"/>
              <a:t>Restoration of tissues and growth</a:t>
            </a:r>
          </a:p>
          <a:p>
            <a:pPr marL="914400" lvl="1" indent="-355600" rtl="0">
              <a:buClr>
                <a:schemeClr val="dk1"/>
              </a:buClr>
              <a:buSzPct val="100000"/>
              <a:buFont typeface="Arial"/>
              <a:buChar char="○"/>
            </a:pPr>
            <a:r>
              <a:rPr lang="en" sz="1900" dirty="0"/>
              <a:t>Thermoregulation</a:t>
            </a:r>
          </a:p>
          <a:p>
            <a:pPr marL="914400" lvl="1" indent="-355600" rtl="0">
              <a:buClr>
                <a:schemeClr val="dk1"/>
              </a:buClr>
              <a:buSzPct val="100000"/>
              <a:buFont typeface="Arial"/>
              <a:buChar char="○"/>
            </a:pPr>
            <a:r>
              <a:rPr lang="en" sz="1900" dirty="0"/>
              <a:t>Emotion regulation</a:t>
            </a:r>
          </a:p>
          <a:p>
            <a:pPr marL="914400" lvl="1" indent="-355600" rtl="0">
              <a:buClr>
                <a:schemeClr val="dk1"/>
              </a:buClr>
              <a:buSzPct val="100000"/>
              <a:buFont typeface="Arial"/>
              <a:buChar char="○"/>
            </a:pPr>
            <a:r>
              <a:rPr lang="en" sz="1900" dirty="0"/>
              <a:t>Neural maturation</a:t>
            </a:r>
          </a:p>
          <a:p>
            <a:pPr marL="914400" lvl="1" indent="-355600" rtl="0">
              <a:buClr>
                <a:schemeClr val="dk1"/>
              </a:buClr>
              <a:buSzPct val="100000"/>
              <a:buFont typeface="Arial"/>
              <a:buChar char="○"/>
            </a:pPr>
            <a:r>
              <a:rPr lang="en" sz="1900" dirty="0"/>
              <a:t>Memory and learning</a:t>
            </a:r>
          </a:p>
        </p:txBody>
      </p:sp>
      <p:sp>
        <p:nvSpPr>
          <p:cNvPr id="39" name="Shape 39"/>
          <p:cNvSpPr/>
          <p:nvPr/>
        </p:nvSpPr>
        <p:spPr>
          <a:xfrm>
            <a:off x="6223175" y="1762125"/>
            <a:ext cx="2571750" cy="3333750"/>
          </a:xfrm>
          <a:prstGeom prst="rect">
            <a:avLst/>
          </a:prstGeom>
          <a:blipFill>
            <a:blip r:embed="rId3"/>
            <a:stretch>
              <a:fillRect/>
            </a:stretch>
          </a:blipFill>
        </p:spPr>
      </p:sp>
      <p:sp>
        <p:nvSpPr>
          <p:cNvPr id="40" name="Shape 40"/>
          <p:cNvSpPr txBox="1"/>
          <p:nvPr/>
        </p:nvSpPr>
        <p:spPr>
          <a:xfrm>
            <a:off x="6129400" y="5056075"/>
            <a:ext cx="2513100" cy="457200"/>
          </a:xfrm>
          <a:prstGeom prst="rect">
            <a:avLst/>
          </a:prstGeom>
        </p:spPr>
        <p:txBody>
          <a:bodyPr lIns="91425" tIns="91425" rIns="91425" bIns="91425" anchor="t" anchorCtr="0">
            <a:noAutofit/>
          </a:bodyPr>
          <a:lstStyle/>
          <a:p>
            <a:pPr>
              <a:buNone/>
            </a:pPr>
            <a:r>
              <a:rPr lang="en" sz="800"/>
              <a:t>Source: </a:t>
            </a:r>
            <a:r>
              <a:rPr lang="en" sz="800" u="sng">
                <a:solidFill>
                  <a:schemeClr val="hlink"/>
                </a:solidFill>
                <a:hlinkClick r:id="rId4"/>
              </a:rPr>
              <a:t>http://www.drsharma.ca/wp-content/uploads/sharma-obesity-sleeping-snoopy.jpg</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Stages of Sleep</a:t>
            </a:r>
          </a:p>
        </p:txBody>
      </p:sp>
      <p:sp>
        <p:nvSpPr>
          <p:cNvPr id="46" name="Shape 46"/>
          <p:cNvSpPr txBox="1">
            <a:spLocks noGrp="1"/>
          </p:cNvSpPr>
          <p:nvPr>
            <p:ph type="body" idx="1"/>
          </p:nvPr>
        </p:nvSpPr>
        <p:spPr>
          <a:xfrm>
            <a:off x="355493" y="2550700"/>
            <a:ext cx="3844199" cy="3662999"/>
          </a:xfrm>
          <a:prstGeom prst="rect">
            <a:avLst/>
          </a:prstGeom>
        </p:spPr>
        <p:txBody>
          <a:bodyPr lIns="91425" tIns="91425" rIns="91425" bIns="91425" anchor="t" anchorCtr="0">
            <a:noAutofit/>
          </a:bodyPr>
          <a:lstStyle/>
          <a:p>
            <a:pPr marL="457200" lvl="0" indent="-368300" rtl="0">
              <a:buClr>
                <a:schemeClr val="dk1"/>
              </a:buClr>
              <a:buSzPct val="100000"/>
              <a:buFont typeface="Arial"/>
              <a:buChar char="●"/>
            </a:pPr>
            <a:r>
              <a:rPr lang="en" sz="2200" dirty="0"/>
              <a:t>Wakefulness</a:t>
            </a:r>
          </a:p>
          <a:p>
            <a:pPr marL="457200" lvl="0" indent="-368300" rtl="0">
              <a:buClr>
                <a:schemeClr val="dk1"/>
              </a:buClr>
              <a:buSzPct val="100000"/>
              <a:buFont typeface="Arial"/>
              <a:buChar char="●"/>
            </a:pPr>
            <a:r>
              <a:rPr lang="en" sz="2200" dirty="0"/>
              <a:t>REM (Rapid Eye Movement)</a:t>
            </a:r>
          </a:p>
          <a:p>
            <a:pPr marL="457200" lvl="0" indent="-368300" rtl="0">
              <a:buClr>
                <a:schemeClr val="dk1"/>
              </a:buClr>
              <a:buSzPct val="100000"/>
              <a:buFont typeface="Arial"/>
              <a:buChar char="●"/>
            </a:pPr>
            <a:r>
              <a:rPr lang="en" sz="2200" dirty="0"/>
              <a:t>Three non-REM stages</a:t>
            </a:r>
          </a:p>
          <a:p>
            <a:pPr marL="914400" lvl="1" indent="-368300" rtl="0">
              <a:buClr>
                <a:schemeClr val="dk1"/>
              </a:buClr>
              <a:buSzPct val="100000"/>
              <a:buFont typeface="Arial"/>
              <a:buChar char="○"/>
            </a:pPr>
            <a:r>
              <a:rPr lang="en" sz="2200" dirty="0"/>
              <a:t>N1 - High </a:t>
            </a:r>
            <a:r>
              <a:rPr lang="en" sz="2200" dirty="0" smtClean="0"/>
              <a:t>alpha </a:t>
            </a:r>
            <a:r>
              <a:rPr lang="en" sz="2200" dirty="0"/>
              <a:t>attenuation</a:t>
            </a:r>
          </a:p>
          <a:p>
            <a:pPr marL="914400" lvl="1" indent="-368300" rtl="0">
              <a:buClr>
                <a:schemeClr val="dk1"/>
              </a:buClr>
              <a:buSzPct val="100000"/>
              <a:buFont typeface="Arial"/>
              <a:buChar char="○"/>
            </a:pPr>
            <a:r>
              <a:rPr lang="en" sz="2200" dirty="0"/>
              <a:t>N2 - Theta, </a:t>
            </a:r>
            <a:r>
              <a:rPr lang="en" sz="2200" dirty="0" smtClean="0"/>
              <a:t>spindles</a:t>
            </a:r>
            <a:r>
              <a:rPr lang="en" sz="2200" dirty="0"/>
              <a:t>, </a:t>
            </a:r>
            <a:r>
              <a:rPr lang="en" sz="2200" dirty="0" smtClean="0"/>
              <a:t>K-complexes</a:t>
            </a:r>
            <a:endParaRPr lang="en" sz="2200" dirty="0"/>
          </a:p>
          <a:p>
            <a:pPr marL="914400" lvl="1" indent="-368300" rtl="0">
              <a:buClr>
                <a:schemeClr val="dk1"/>
              </a:buClr>
              <a:buSzPct val="100000"/>
              <a:buFont typeface="Arial"/>
              <a:buChar char="○"/>
            </a:pPr>
            <a:r>
              <a:rPr lang="en" sz="2200" dirty="0"/>
              <a:t>N3 (SWS) - High </a:t>
            </a:r>
            <a:r>
              <a:rPr lang="en" sz="2200" dirty="0" smtClean="0"/>
              <a:t>amplitude </a:t>
            </a:r>
            <a:r>
              <a:rPr lang="en" sz="2200" dirty="0"/>
              <a:t>d</a:t>
            </a:r>
            <a:r>
              <a:rPr lang="en" sz="2200" dirty="0" smtClean="0"/>
              <a:t>elta</a:t>
            </a:r>
            <a:endParaRPr lang="en" sz="2200" dirty="0"/>
          </a:p>
        </p:txBody>
      </p:sp>
      <p:sp>
        <p:nvSpPr>
          <p:cNvPr id="47" name="Shape 47"/>
          <p:cNvSpPr/>
          <p:nvPr/>
        </p:nvSpPr>
        <p:spPr>
          <a:xfrm>
            <a:off x="4064225" y="2550675"/>
            <a:ext cx="4814599" cy="3738005"/>
          </a:xfrm>
          <a:prstGeom prst="rect">
            <a:avLst/>
          </a:prstGeom>
          <a:blipFill>
            <a:blip r:embed="rId3"/>
            <a:stretch>
              <a:fillRect/>
            </a:stretch>
          </a:blipFill>
        </p:spPr>
      </p:sp>
      <p:sp>
        <p:nvSpPr>
          <p:cNvPr id="48" name="Shape 48"/>
          <p:cNvSpPr txBox="1"/>
          <p:nvPr/>
        </p:nvSpPr>
        <p:spPr>
          <a:xfrm>
            <a:off x="5358376" y="6124088"/>
            <a:ext cx="2513100" cy="457200"/>
          </a:xfrm>
          <a:prstGeom prst="rect">
            <a:avLst/>
          </a:prstGeom>
        </p:spPr>
        <p:txBody>
          <a:bodyPr lIns="91425" tIns="91425" rIns="91425" bIns="91425" anchor="t" anchorCtr="0">
            <a:noAutofit/>
          </a:bodyPr>
          <a:lstStyle/>
          <a:p>
            <a:pPr lvl="0" rtl="0">
              <a:lnSpc>
                <a:spcPct val="115000"/>
              </a:lnSpc>
              <a:buClr>
                <a:srgbClr val="000000"/>
              </a:buClr>
              <a:buSzPct val="137500"/>
              <a:buFont typeface="Arial"/>
              <a:buNone/>
            </a:pPr>
            <a:r>
              <a:rPr lang="en" sz="800" dirty="0"/>
              <a:t>Source: Susmakova, K. "Human Sleep and Sleep EEG." </a:t>
            </a:r>
            <a:r>
              <a:rPr lang="en" sz="800" i="1" dirty="0"/>
              <a:t>Measurement Science Review.</a:t>
            </a:r>
            <a:r>
              <a:rPr lang="en" sz="800" dirty="0"/>
              <a:t> 4 (2004): 59-74. Web. 25 Sept. 2013.</a:t>
            </a:r>
          </a:p>
          <a:p>
            <a:endParaRPr lang="en" sz="800" dirty="0"/>
          </a:p>
          <a:p>
            <a:endParaRPr lang="en" sz="800" dirty="0"/>
          </a:p>
        </p:txBody>
      </p:sp>
      <p:sp>
        <p:nvSpPr>
          <p:cNvPr id="49" name="Shape 49"/>
          <p:cNvSpPr txBox="1"/>
          <p:nvPr/>
        </p:nvSpPr>
        <p:spPr>
          <a:xfrm>
            <a:off x="457200" y="1580212"/>
            <a:ext cx="7578899" cy="807900"/>
          </a:xfrm>
          <a:prstGeom prst="rect">
            <a:avLst/>
          </a:prstGeom>
        </p:spPr>
        <p:txBody>
          <a:bodyPr lIns="91425" tIns="91425" rIns="91425" bIns="91425" anchor="t" anchorCtr="0">
            <a:noAutofit/>
          </a:bodyPr>
          <a:lstStyle/>
          <a:p>
            <a:pPr>
              <a:buNone/>
            </a:pPr>
            <a:r>
              <a:rPr lang="en" sz="2800">
                <a:solidFill>
                  <a:schemeClr val="dk1"/>
                </a:solidFill>
              </a:rPr>
              <a:t>By American Academy of Sleep Medicine (AASM) standards there are 5 stages of sleep</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Clinical Benefits of Staging Sleep</a:t>
            </a:r>
          </a:p>
        </p:txBody>
      </p:sp>
      <p:sp>
        <p:nvSpPr>
          <p:cNvPr id="55" name="Shape 5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Sleep acts as an indicator for overall health </a:t>
            </a:r>
          </a:p>
          <a:p>
            <a:pPr marL="457200" lvl="0" indent="-419100" rtl="0">
              <a:buClr>
                <a:schemeClr val="dk1"/>
              </a:buClr>
              <a:buSzPct val="100000"/>
              <a:buFont typeface="Arial"/>
              <a:buChar char="●"/>
            </a:pPr>
            <a:r>
              <a:rPr lang="en"/>
              <a:t>Serves as an excellent tool for diagnosing sleep disorders</a:t>
            </a:r>
          </a:p>
          <a:p>
            <a:pPr marL="457200" lvl="0" indent="-419100" rtl="0">
              <a:buClr>
                <a:schemeClr val="dk1"/>
              </a:buClr>
              <a:buSzPct val="100000"/>
              <a:buFont typeface="Arial"/>
              <a:buChar char="●"/>
            </a:pPr>
            <a:r>
              <a:rPr lang="en"/>
              <a:t>Changes in sleep behavior is a risk factor for the development of many diseases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Modern Sleep Studies</a:t>
            </a:r>
          </a:p>
        </p:txBody>
      </p:sp>
      <p:sp>
        <p:nvSpPr>
          <p:cNvPr id="61" name="Shape 61"/>
          <p:cNvSpPr txBox="1">
            <a:spLocks noGrp="1"/>
          </p:cNvSpPr>
          <p:nvPr>
            <p:ph type="body" idx="1"/>
          </p:nvPr>
        </p:nvSpPr>
        <p:spPr>
          <a:xfrm>
            <a:off x="457200" y="1600200"/>
            <a:ext cx="2824199" cy="4967700"/>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I</a:t>
            </a:r>
            <a:r>
              <a:rPr lang="en" sz="2400"/>
              <a:t>ncorporates many data acquisition methods</a:t>
            </a:r>
          </a:p>
          <a:p>
            <a:pPr marL="914400" lvl="1" indent="-381000" rtl="0">
              <a:buClr>
                <a:schemeClr val="dk1"/>
              </a:buClr>
              <a:buSzPct val="80000"/>
              <a:buFont typeface="Arial"/>
              <a:buChar char="○"/>
            </a:pPr>
            <a:r>
              <a:rPr lang="en"/>
              <a:t>EEG</a:t>
            </a:r>
          </a:p>
          <a:p>
            <a:pPr marL="914400" lvl="1" indent="-381000" rtl="0">
              <a:buClr>
                <a:schemeClr val="dk1"/>
              </a:buClr>
              <a:buSzPct val="80000"/>
              <a:buFont typeface="Arial"/>
              <a:buChar char="○"/>
            </a:pPr>
            <a:r>
              <a:rPr lang="en"/>
              <a:t>EOG</a:t>
            </a:r>
          </a:p>
          <a:p>
            <a:pPr marL="914400" lvl="1" indent="-381000" rtl="0">
              <a:buClr>
                <a:schemeClr val="dk1"/>
              </a:buClr>
              <a:buSzPct val="80000"/>
              <a:buFont typeface="Arial"/>
              <a:buChar char="○"/>
            </a:pPr>
            <a:r>
              <a:rPr lang="en"/>
              <a:t>EMG (chin)</a:t>
            </a:r>
          </a:p>
          <a:p>
            <a:pPr marL="914400" lvl="1" indent="-381000" rtl="0">
              <a:buClr>
                <a:schemeClr val="dk1"/>
              </a:buClr>
              <a:buSzPct val="80000"/>
              <a:buFont typeface="Arial"/>
              <a:buChar char="○"/>
            </a:pPr>
            <a:r>
              <a:rPr lang="en"/>
              <a:t>EKG</a:t>
            </a:r>
          </a:p>
          <a:p>
            <a:pPr marL="914400" lvl="1" indent="-381000" rtl="0">
              <a:buClr>
                <a:schemeClr val="dk1"/>
              </a:buClr>
              <a:buSzPct val="80000"/>
              <a:buFont typeface="Arial"/>
              <a:buChar char="○"/>
            </a:pPr>
            <a:r>
              <a:rPr lang="en"/>
              <a:t>Respiratory</a:t>
            </a:r>
          </a:p>
          <a:p>
            <a:pPr marL="914400" lvl="1" indent="-381000">
              <a:buClr>
                <a:schemeClr val="dk1"/>
              </a:buClr>
              <a:buSzPct val="80000"/>
              <a:buFont typeface="Arial"/>
              <a:buChar char="○"/>
            </a:pPr>
            <a:r>
              <a:rPr lang="en"/>
              <a:t>Pulse Oximetry </a:t>
            </a:r>
          </a:p>
        </p:txBody>
      </p:sp>
      <p:sp>
        <p:nvSpPr>
          <p:cNvPr id="62" name="Shape 62"/>
          <p:cNvSpPr/>
          <p:nvPr/>
        </p:nvSpPr>
        <p:spPr>
          <a:xfrm>
            <a:off x="3178825" y="1600200"/>
            <a:ext cx="5806650" cy="4967700"/>
          </a:xfrm>
          <a:prstGeom prst="rect">
            <a:avLst/>
          </a:prstGeom>
          <a:blipFill>
            <a:blip r:embed="rId3"/>
            <a:stretch>
              <a:fillRect/>
            </a:stretch>
          </a:blipFill>
          <a:ln>
            <a:noFill/>
          </a:ln>
        </p:spPr>
      </p:sp>
      <p:sp>
        <p:nvSpPr>
          <p:cNvPr id="63" name="Shape 63"/>
          <p:cNvSpPr txBox="1"/>
          <p:nvPr/>
        </p:nvSpPr>
        <p:spPr>
          <a:xfrm>
            <a:off x="3276475" y="6434450"/>
            <a:ext cx="5410200" cy="457200"/>
          </a:xfrm>
          <a:prstGeom prst="rect">
            <a:avLst/>
          </a:prstGeom>
        </p:spPr>
        <p:txBody>
          <a:bodyPr lIns="91425" tIns="91425" rIns="91425" bIns="91425" anchor="t" anchorCtr="0">
            <a:noAutofit/>
          </a:bodyPr>
          <a:lstStyle/>
          <a:p>
            <a:pPr>
              <a:buNone/>
            </a:pPr>
            <a:r>
              <a:rPr lang="en" sz="800"/>
              <a:t>Source: </a:t>
            </a:r>
            <a:r>
              <a:rPr lang="en" sz="800" u="sng">
                <a:solidFill>
                  <a:schemeClr val="hlink"/>
                </a:solidFill>
                <a:hlinkClick r:id="rId4"/>
              </a:rPr>
              <a:t>http://www.nhlbi.nih.gov/health/health-topics/images/sleep_studies.jpg</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Problem</a:t>
            </a:r>
          </a:p>
        </p:txBody>
      </p:sp>
      <p:sp>
        <p:nvSpPr>
          <p:cNvPr id="69" name="Shape 6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Sleep studies that exist today are inconvenient for the patient</a:t>
            </a:r>
          </a:p>
          <a:p>
            <a:pPr marL="457200" lvl="0" indent="-419100" rtl="0">
              <a:buClr>
                <a:schemeClr val="dk1"/>
              </a:buClr>
              <a:buSzPct val="100000"/>
              <a:buFont typeface="Arial"/>
              <a:buChar char="●"/>
            </a:pPr>
            <a:r>
              <a:rPr lang="en"/>
              <a:t>Cost is a huge deterrent </a:t>
            </a:r>
          </a:p>
          <a:p>
            <a:pPr marL="457200" lvl="0" indent="-419100" rtl="0">
              <a:buClr>
                <a:schemeClr val="dk1"/>
              </a:buClr>
              <a:buSzPct val="100000"/>
              <a:buFont typeface="Arial"/>
              <a:buChar char="●"/>
            </a:pPr>
            <a:r>
              <a:rPr lang="en"/>
              <a:t>They need a good screening tool that can give them staging information</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Existing Devices </a:t>
            </a:r>
          </a:p>
        </p:txBody>
      </p:sp>
      <p:sp>
        <p:nvSpPr>
          <p:cNvPr id="75" name="Shape 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chemeClr val="dk1"/>
              </a:buClr>
              <a:buSzPct val="100000"/>
              <a:buFont typeface="Arial"/>
              <a:buChar char="●"/>
            </a:pPr>
            <a:r>
              <a:rPr lang="en"/>
              <a:t>Zeo Sleep Manager</a:t>
            </a:r>
          </a:p>
          <a:p>
            <a:endParaRPr lang="en"/>
          </a:p>
          <a:p>
            <a:endParaRPr lang="en"/>
          </a:p>
          <a:p>
            <a:endParaRPr lang="en"/>
          </a:p>
          <a:p>
            <a:pPr marL="457200" lvl="0" indent="-419100" rtl="0">
              <a:buClr>
                <a:schemeClr val="dk1"/>
              </a:buClr>
              <a:buSzPct val="100000"/>
              <a:buFont typeface="Arial"/>
              <a:buChar char="●"/>
            </a:pPr>
            <a:r>
              <a:rPr lang="en"/>
              <a:t>Sleep Profiler</a:t>
            </a:r>
          </a:p>
          <a:p>
            <a:endParaRPr lang="en"/>
          </a:p>
          <a:p>
            <a:endParaRPr lang="en"/>
          </a:p>
        </p:txBody>
      </p:sp>
      <p:sp>
        <p:nvSpPr>
          <p:cNvPr id="76" name="Shape 76"/>
          <p:cNvSpPr/>
          <p:nvPr/>
        </p:nvSpPr>
        <p:spPr>
          <a:xfrm>
            <a:off x="6224975" y="1561096"/>
            <a:ext cx="2237899" cy="2238224"/>
          </a:xfrm>
          <a:prstGeom prst="rect">
            <a:avLst/>
          </a:prstGeom>
          <a:blipFill>
            <a:blip r:embed="rId3"/>
            <a:stretch>
              <a:fillRect/>
            </a:stretch>
          </a:blipFill>
          <a:ln>
            <a:noFill/>
          </a:ln>
        </p:spPr>
      </p:sp>
      <p:sp>
        <p:nvSpPr>
          <p:cNvPr id="77" name="Shape 77"/>
          <p:cNvSpPr/>
          <p:nvPr/>
        </p:nvSpPr>
        <p:spPr>
          <a:xfrm>
            <a:off x="3571846" y="3342396"/>
            <a:ext cx="2152849" cy="2630350"/>
          </a:xfrm>
          <a:prstGeom prst="rect">
            <a:avLst/>
          </a:prstGeom>
          <a:blipFill>
            <a:blip r:embed="rId4"/>
            <a:stretch>
              <a:fillRect/>
            </a:stretch>
          </a:blipFill>
          <a:ln>
            <a:noFill/>
          </a:ln>
        </p:spPr>
      </p:sp>
      <p:sp>
        <p:nvSpPr>
          <p:cNvPr id="78" name="Shape 78"/>
          <p:cNvSpPr txBox="1"/>
          <p:nvPr/>
        </p:nvSpPr>
        <p:spPr>
          <a:xfrm>
            <a:off x="3533700" y="5972750"/>
            <a:ext cx="2076600" cy="457200"/>
          </a:xfrm>
          <a:prstGeom prst="rect">
            <a:avLst/>
          </a:prstGeom>
        </p:spPr>
        <p:txBody>
          <a:bodyPr lIns="91425" tIns="91425" rIns="91425" bIns="91425" anchor="t" anchorCtr="0">
            <a:noAutofit/>
          </a:bodyPr>
          <a:lstStyle/>
          <a:p>
            <a:pPr>
              <a:buNone/>
            </a:pPr>
            <a:r>
              <a:rPr lang="en" sz="800"/>
              <a:t>Source: </a:t>
            </a:r>
            <a:r>
              <a:rPr lang="en" sz="800" u="sng">
                <a:solidFill>
                  <a:schemeClr val="hlink"/>
                </a:solidFill>
                <a:hlinkClick r:id="rId5"/>
              </a:rPr>
              <a:t>http://www.medgadget.com/2012/10/sleep-profiler-a-personal-night-watchman-for-your-sleep.html</a:t>
            </a:r>
          </a:p>
        </p:txBody>
      </p:sp>
      <p:sp>
        <p:nvSpPr>
          <p:cNvPr id="79" name="Shape 79"/>
          <p:cNvSpPr txBox="1"/>
          <p:nvPr/>
        </p:nvSpPr>
        <p:spPr>
          <a:xfrm>
            <a:off x="6224925" y="3598125"/>
            <a:ext cx="2237999" cy="457200"/>
          </a:xfrm>
          <a:prstGeom prst="rect">
            <a:avLst/>
          </a:prstGeom>
        </p:spPr>
        <p:txBody>
          <a:bodyPr lIns="91425" tIns="91425" rIns="91425" bIns="91425" anchor="t" anchorCtr="0">
            <a:noAutofit/>
          </a:bodyPr>
          <a:lstStyle/>
          <a:p>
            <a:pPr>
              <a:buNone/>
            </a:pPr>
            <a:r>
              <a:rPr lang="en" sz="800"/>
              <a:t>Source: </a:t>
            </a:r>
            <a:r>
              <a:rPr lang="en" sz="800" u="sng">
                <a:solidFill>
                  <a:schemeClr val="hlink"/>
                </a:solidFill>
                <a:hlinkClick r:id="rId6"/>
              </a:rPr>
              <a:t>http://www.amazon.com/Zeo-ZEOBP01-Personal-Sleep-Manager/dp/B002IY65V4/ref=sr_1_1?ie=UTF8&amp;qid=1380517941&amp;sr=8-1&amp;keywords=zeo+sleep+manager</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Scope</a:t>
            </a:r>
          </a:p>
        </p:txBody>
      </p:sp>
      <p:sp>
        <p:nvSpPr>
          <p:cNvPr id="85" name="Shape 8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solidFill>
                  <a:srgbClr val="000000"/>
                </a:solidFill>
              </a:rPr>
              <a:t>	Design an EEG-based device for use in a home setting and can accurately record and store sleep EEG data over the course of multiple nights. This device must incorporate occipital lobe EEG coverage and should allow patients and clinicians to download and view the data. The device should also be more affordable than a sleep study to patients.  </a:t>
            </a:r>
          </a:p>
          <a:p>
            <a:endParaRPr lang="en" sz="2400">
              <a:solidFill>
                <a:srgbClr val="000000"/>
              </a:solidFil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en"/>
              <a:t>Design Specifications - Circuitry</a:t>
            </a:r>
          </a:p>
        </p:txBody>
      </p:sp>
      <p:graphicFrame>
        <p:nvGraphicFramePr>
          <p:cNvPr id="91" name="Shape 91"/>
          <p:cNvGraphicFramePr/>
          <p:nvPr/>
        </p:nvGraphicFramePr>
        <p:xfrm>
          <a:off x="1213325" y="1589000"/>
          <a:ext cx="6306575" cy="4994320"/>
        </p:xfrm>
        <a:graphic>
          <a:graphicData uri="http://schemas.openxmlformats.org/drawingml/2006/table">
            <a:tbl>
              <a:tblPr>
                <a:noFill/>
                <a:tableStyleId>{5DE914F8-B0A2-46C0-9B25-128008CBAEF5}</a:tableStyleId>
              </a:tblPr>
              <a:tblGrid>
                <a:gridCol w="3857125"/>
                <a:gridCol w="2449450"/>
              </a:tblGrid>
              <a:tr h="882525">
                <a:tc>
                  <a:txBody>
                    <a:bodyPr/>
                    <a:lstStyle/>
                    <a:p>
                      <a:pPr>
                        <a:buNone/>
                      </a:pPr>
                      <a:r>
                        <a:rPr lang="en" sz="2400"/>
                        <a:t>Maximum electrode impedance</a:t>
                      </a:r>
                    </a:p>
                  </a:txBody>
                  <a:tcPr marL="91425" marR="91425" marT="91425" marB="91425"/>
                </a:tc>
                <a:tc>
                  <a:txBody>
                    <a:bodyPr/>
                    <a:lstStyle/>
                    <a:p>
                      <a:pPr>
                        <a:buNone/>
                      </a:pPr>
                      <a:r>
                        <a:rPr lang="en" sz="2400"/>
                        <a:t>50 kΩ</a:t>
                      </a:r>
                    </a:p>
                  </a:txBody>
                  <a:tcPr marL="91425" marR="91425" marT="91425" marB="91425"/>
                </a:tc>
              </a:tr>
              <a:tr h="582850">
                <a:tc>
                  <a:txBody>
                    <a:bodyPr/>
                    <a:lstStyle/>
                    <a:p>
                      <a:pPr>
                        <a:buNone/>
                      </a:pPr>
                      <a:r>
                        <a:rPr lang="en" sz="2400"/>
                        <a:t>Digital resolution</a:t>
                      </a:r>
                    </a:p>
                  </a:txBody>
                  <a:tcPr marL="91425" marR="91425" marT="91425" marB="91425"/>
                </a:tc>
                <a:tc>
                  <a:txBody>
                    <a:bodyPr/>
                    <a:lstStyle/>
                    <a:p>
                      <a:pPr>
                        <a:buNone/>
                      </a:pPr>
                      <a:r>
                        <a:rPr lang="en" sz="2400"/>
                        <a:t>&gt; 12 bits/sample</a:t>
                      </a:r>
                    </a:p>
                  </a:txBody>
                  <a:tcPr marL="91425" marR="91425" marT="91425" marB="91425"/>
                </a:tc>
              </a:tr>
              <a:tr h="582850">
                <a:tc>
                  <a:txBody>
                    <a:bodyPr/>
                    <a:lstStyle/>
                    <a:p>
                      <a:pPr>
                        <a:buNone/>
                      </a:pPr>
                      <a:r>
                        <a:rPr lang="en" sz="2400"/>
                        <a:t>Sampling rate</a:t>
                      </a:r>
                    </a:p>
                  </a:txBody>
                  <a:tcPr marL="91425" marR="91425" marT="91425" marB="91425"/>
                </a:tc>
                <a:tc>
                  <a:txBody>
                    <a:bodyPr/>
                    <a:lstStyle/>
                    <a:p>
                      <a:pPr>
                        <a:buNone/>
                      </a:pPr>
                      <a:r>
                        <a:rPr lang="en" sz="2400"/>
                        <a:t>&gt; 200 Hz </a:t>
                      </a:r>
                    </a:p>
                  </a:txBody>
                  <a:tcPr marL="91425" marR="91425" marT="91425" marB="91425"/>
                </a:tc>
              </a:tr>
              <a:tr h="582850">
                <a:tc>
                  <a:txBody>
                    <a:bodyPr/>
                    <a:lstStyle/>
                    <a:p>
                      <a:pPr>
                        <a:buNone/>
                      </a:pPr>
                      <a:r>
                        <a:rPr lang="en" sz="2400"/>
                        <a:t>Frequency range</a:t>
                      </a:r>
                    </a:p>
                  </a:txBody>
                  <a:tcPr marL="91425" marR="91425" marT="91425" marB="91425"/>
                </a:tc>
                <a:tc>
                  <a:txBody>
                    <a:bodyPr/>
                    <a:lstStyle/>
                    <a:p>
                      <a:pPr>
                        <a:buNone/>
                      </a:pPr>
                      <a:r>
                        <a:rPr lang="en" sz="2400"/>
                        <a:t>0.3 - 35 Hz</a:t>
                      </a:r>
                    </a:p>
                  </a:txBody>
                  <a:tcPr marL="91425" marR="91425" marT="91425" marB="91425"/>
                </a:tc>
              </a:tr>
              <a:tr h="582850">
                <a:tc>
                  <a:txBody>
                    <a:bodyPr/>
                    <a:lstStyle/>
                    <a:p>
                      <a:pPr>
                        <a:buNone/>
                      </a:pPr>
                      <a:r>
                        <a:rPr lang="en" sz="2400"/>
                        <a:t>Amplifier gain</a:t>
                      </a:r>
                    </a:p>
                  </a:txBody>
                  <a:tcPr marL="91425" marR="91425" marT="91425" marB="91425"/>
                </a:tc>
                <a:tc>
                  <a:txBody>
                    <a:bodyPr/>
                    <a:lstStyle/>
                    <a:p>
                      <a:pPr>
                        <a:buNone/>
                      </a:pPr>
                      <a:r>
                        <a:rPr lang="en" sz="2400"/>
                        <a:t>100 - 100,000</a:t>
                      </a:r>
                    </a:p>
                  </a:txBody>
                  <a:tcPr marL="91425" marR="91425" marT="91425" marB="91425"/>
                </a:tc>
              </a:tr>
              <a:tr h="582850">
                <a:tc>
                  <a:txBody>
                    <a:bodyPr/>
                    <a:lstStyle/>
                    <a:p>
                      <a:pPr>
                        <a:buNone/>
                      </a:pPr>
                      <a:r>
                        <a:rPr lang="en" sz="2400"/>
                        <a:t>Amplifier CMRR</a:t>
                      </a:r>
                    </a:p>
                  </a:txBody>
                  <a:tcPr marL="91425" marR="91425" marT="91425" marB="91425"/>
                </a:tc>
                <a:tc>
                  <a:txBody>
                    <a:bodyPr/>
                    <a:lstStyle/>
                    <a:p>
                      <a:pPr>
                        <a:buNone/>
                      </a:pPr>
                      <a:r>
                        <a:rPr lang="en" sz="2400"/>
                        <a:t>&gt; 100 dB</a:t>
                      </a:r>
                    </a:p>
                  </a:txBody>
                  <a:tcPr marL="91425" marR="91425" marT="91425" marB="91425"/>
                </a:tc>
              </a:tr>
              <a:tr h="582850">
                <a:tc>
                  <a:txBody>
                    <a:bodyPr/>
                    <a:lstStyle/>
                    <a:p>
                      <a:pPr>
                        <a:buNone/>
                      </a:pPr>
                      <a:r>
                        <a:rPr lang="en" sz="2400"/>
                        <a:t>Input impedance</a:t>
                      </a:r>
                    </a:p>
                  </a:txBody>
                  <a:tcPr marL="91425" marR="91425" marT="91425" marB="91425"/>
                </a:tc>
                <a:tc>
                  <a:txBody>
                    <a:bodyPr/>
                    <a:lstStyle/>
                    <a:p>
                      <a:pPr>
                        <a:buNone/>
                      </a:pPr>
                      <a:r>
                        <a:rPr lang="en" sz="2400"/>
                        <a:t>&gt; 100 MΩ</a:t>
                      </a:r>
                    </a:p>
                  </a:txBody>
                  <a:tcPr marL="91425" marR="91425" marT="91425" marB="91425"/>
                </a:tc>
              </a:tr>
              <a:tr h="582850">
                <a:tc>
                  <a:txBody>
                    <a:bodyPr/>
                    <a:lstStyle/>
                    <a:p>
                      <a:pPr rtl="0">
                        <a:buNone/>
                      </a:pPr>
                      <a:r>
                        <a:rPr lang="en" sz="2400"/>
                        <a:t>A/D converter resolution</a:t>
                      </a:r>
                    </a:p>
                  </a:txBody>
                  <a:tcPr marL="91425" marR="91425" marT="91425" marB="91425"/>
                </a:tc>
                <a:tc>
                  <a:txBody>
                    <a:bodyPr/>
                    <a:lstStyle/>
                    <a:p>
                      <a:pPr rtl="0">
                        <a:buNone/>
                      </a:pPr>
                      <a:r>
                        <a:rPr lang="en" sz="2400"/>
                        <a:t>&lt; 0.5 µV</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1351</Words>
  <Application>Microsoft Office PowerPoint</Application>
  <PresentationFormat>On-screen Show (4:3)</PresentationFormat>
  <Paragraphs>149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Wingdings</vt:lpstr>
      <vt:lpstr>Custom Theme</vt:lpstr>
      <vt:lpstr>PowerPoint Presentation</vt:lpstr>
      <vt:lpstr>Background on Sleep</vt:lpstr>
      <vt:lpstr>Stages of Sleep</vt:lpstr>
      <vt:lpstr>Clinical Benefits of Staging Sleep</vt:lpstr>
      <vt:lpstr>Modern Sleep Studies</vt:lpstr>
      <vt:lpstr>Problem</vt:lpstr>
      <vt:lpstr>Existing Devices </vt:lpstr>
      <vt:lpstr>Scope</vt:lpstr>
      <vt:lpstr>Design Specifications - Circuitry</vt:lpstr>
      <vt:lpstr>Design Specifications</vt:lpstr>
      <vt:lpstr>Preliminary Analysis</vt:lpstr>
      <vt:lpstr>Preliminary Analysis</vt:lpstr>
      <vt:lpstr>Design Schedule</vt:lpstr>
      <vt:lpstr>Team Organization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 Home Sleep Stage Monitor</dc:title>
  <cp:lastModifiedBy>Yinong</cp:lastModifiedBy>
  <cp:revision>6</cp:revision>
  <dcterms:modified xsi:type="dcterms:W3CDTF">2013-10-02T07:27:59Z</dcterms:modified>
</cp:coreProperties>
</file>